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7"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62" d="100"/>
          <a:sy n="62" d="100"/>
        </p:scale>
        <p:origin x="48" y="1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rawing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7.png"/><Relationship Id="rId6" Type="http://schemas.openxmlformats.org/officeDocument/2006/relationships/image" Target="../media/image6.svg"/><Relationship Id="rId5" Type="http://schemas.openxmlformats.org/officeDocument/2006/relationships/image" Target="../media/image8.png"/><Relationship Id="rId4" Type="http://schemas.openxmlformats.org/officeDocument/2006/relationships/image" Target="../media/image4.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00327FC-E34F-4028-8653-3D054AD04FE6}"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429F79EC-E384-4CF4-B238-D13B504646D7}">
      <dgm:prSet/>
      <dgm:spPr/>
      <dgm:t>
        <a:bodyPr/>
        <a:lstStyle/>
        <a:p>
          <a:r>
            <a:rPr lang="nl-NL"/>
            <a:t>Vragen beantwoorden</a:t>
          </a:r>
          <a:endParaRPr lang="en-US"/>
        </a:p>
      </dgm:t>
    </dgm:pt>
    <dgm:pt modelId="{C16E176B-CB84-49D2-B34D-4A0F75D428EE}" type="parTrans" cxnId="{20786EBD-4411-480B-9AED-CA30B52F04D1}">
      <dgm:prSet/>
      <dgm:spPr/>
      <dgm:t>
        <a:bodyPr/>
        <a:lstStyle/>
        <a:p>
          <a:endParaRPr lang="en-US"/>
        </a:p>
      </dgm:t>
    </dgm:pt>
    <dgm:pt modelId="{1CD3DC90-5340-4F28-B427-AC78ABAA6861}" type="sibTrans" cxnId="{20786EBD-4411-480B-9AED-CA30B52F04D1}">
      <dgm:prSet/>
      <dgm:spPr/>
      <dgm:t>
        <a:bodyPr/>
        <a:lstStyle/>
        <a:p>
          <a:endParaRPr lang="en-US"/>
        </a:p>
      </dgm:t>
    </dgm:pt>
    <dgm:pt modelId="{D4BE3C0D-0F08-4FB9-AF65-C055EEF4284F}">
      <dgm:prSet/>
      <dgm:spPr/>
      <dgm:t>
        <a:bodyPr/>
        <a:lstStyle/>
        <a:p>
          <a:r>
            <a:rPr lang="en-US" dirty="0"/>
            <a:t>Korte samenvatting alle hoofdstukken</a:t>
          </a:r>
        </a:p>
      </dgm:t>
    </dgm:pt>
    <dgm:pt modelId="{0DE6CB86-E366-4E8A-8D67-BE9B2867EEB6}" type="parTrans" cxnId="{9C2054BF-86DD-4DDF-854A-5EA079CA90CE}">
      <dgm:prSet/>
      <dgm:spPr/>
      <dgm:t>
        <a:bodyPr/>
        <a:lstStyle/>
        <a:p>
          <a:endParaRPr lang="en-US"/>
        </a:p>
      </dgm:t>
    </dgm:pt>
    <dgm:pt modelId="{DC1AB11E-1210-4F86-93A6-3FA6D4D21639}" type="sibTrans" cxnId="{9C2054BF-86DD-4DDF-854A-5EA079CA90CE}">
      <dgm:prSet/>
      <dgm:spPr/>
      <dgm:t>
        <a:bodyPr/>
        <a:lstStyle/>
        <a:p>
          <a:endParaRPr lang="en-US"/>
        </a:p>
      </dgm:t>
    </dgm:pt>
    <dgm:pt modelId="{DBE201E5-38C0-420F-B422-DD517CAA6CF8}">
      <dgm:prSet/>
      <dgm:spPr/>
      <dgm:t>
        <a:bodyPr/>
        <a:lstStyle/>
        <a:p>
          <a:r>
            <a:rPr lang="nl-NL" dirty="0"/>
            <a:t>Proeftoets vragen</a:t>
          </a:r>
          <a:endParaRPr lang="en-US" dirty="0"/>
        </a:p>
      </dgm:t>
    </dgm:pt>
    <dgm:pt modelId="{FBDB6329-FEEF-4B8B-ACBB-31FE2DC2972E}" type="parTrans" cxnId="{F60B6CD4-D463-49BC-97C3-CA43A6DECD5D}">
      <dgm:prSet/>
      <dgm:spPr/>
      <dgm:t>
        <a:bodyPr/>
        <a:lstStyle/>
        <a:p>
          <a:endParaRPr lang="en-US"/>
        </a:p>
      </dgm:t>
    </dgm:pt>
    <dgm:pt modelId="{FB27FBCD-EA79-4FBE-92A0-748547270B1D}" type="sibTrans" cxnId="{F60B6CD4-D463-49BC-97C3-CA43A6DECD5D}">
      <dgm:prSet/>
      <dgm:spPr/>
      <dgm:t>
        <a:bodyPr/>
        <a:lstStyle/>
        <a:p>
          <a:endParaRPr lang="en-US"/>
        </a:p>
      </dgm:t>
    </dgm:pt>
    <dgm:pt modelId="{91AD9346-D896-48FE-851C-5845D256C898}" type="pres">
      <dgm:prSet presAssocID="{400327FC-E34F-4028-8653-3D054AD04FE6}" presName="root" presStyleCnt="0">
        <dgm:presLayoutVars>
          <dgm:dir/>
          <dgm:resizeHandles val="exact"/>
        </dgm:presLayoutVars>
      </dgm:prSet>
      <dgm:spPr/>
    </dgm:pt>
    <dgm:pt modelId="{D58EED76-7F58-4331-8173-B0ACA29ABD2B}" type="pres">
      <dgm:prSet presAssocID="{429F79EC-E384-4CF4-B238-D13B504646D7}" presName="compNode" presStyleCnt="0"/>
      <dgm:spPr/>
    </dgm:pt>
    <dgm:pt modelId="{433C6261-E667-4DC3-9BFF-FF5ACF50C532}" type="pres">
      <dgm:prSet presAssocID="{429F79EC-E384-4CF4-B238-D13B504646D7}" presName="bgRect" presStyleLbl="bgShp" presStyleIdx="0" presStyleCnt="3"/>
      <dgm:spPr/>
    </dgm:pt>
    <dgm:pt modelId="{1D6B3B0F-7FDD-47A7-9324-DC0158B9320C}" type="pres">
      <dgm:prSet presAssocID="{429F79EC-E384-4CF4-B238-D13B504646D7}"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Help"/>
        </a:ext>
      </dgm:extLst>
    </dgm:pt>
    <dgm:pt modelId="{B305E36D-E177-4BC9-BA0E-88AC704F491D}" type="pres">
      <dgm:prSet presAssocID="{429F79EC-E384-4CF4-B238-D13B504646D7}" presName="spaceRect" presStyleCnt="0"/>
      <dgm:spPr/>
    </dgm:pt>
    <dgm:pt modelId="{E13D6C24-FF67-434B-A57A-25DD7CCCB4A3}" type="pres">
      <dgm:prSet presAssocID="{429F79EC-E384-4CF4-B238-D13B504646D7}" presName="parTx" presStyleLbl="revTx" presStyleIdx="0" presStyleCnt="3">
        <dgm:presLayoutVars>
          <dgm:chMax val="0"/>
          <dgm:chPref val="0"/>
        </dgm:presLayoutVars>
      </dgm:prSet>
      <dgm:spPr/>
    </dgm:pt>
    <dgm:pt modelId="{E8304A56-94DD-426B-9F14-06BFA4AE9336}" type="pres">
      <dgm:prSet presAssocID="{1CD3DC90-5340-4F28-B427-AC78ABAA6861}" presName="sibTrans" presStyleCnt="0"/>
      <dgm:spPr/>
    </dgm:pt>
    <dgm:pt modelId="{2C966605-7B9E-4FEE-910B-541B75C86D39}" type="pres">
      <dgm:prSet presAssocID="{D4BE3C0D-0F08-4FB9-AF65-C055EEF4284F}" presName="compNode" presStyleCnt="0"/>
      <dgm:spPr/>
    </dgm:pt>
    <dgm:pt modelId="{66E2BAD6-A8E5-412B-835A-9976C899F50B}" type="pres">
      <dgm:prSet presAssocID="{D4BE3C0D-0F08-4FB9-AF65-C055EEF4284F}" presName="bgRect" presStyleLbl="bgShp" presStyleIdx="1" presStyleCnt="3" custLinFactNeighborX="509" custLinFactNeighborY="-3135"/>
      <dgm:spPr/>
    </dgm:pt>
    <dgm:pt modelId="{F2130ADF-C4A7-482B-9FC9-C186F73B4CDB}" type="pres">
      <dgm:prSet presAssocID="{D4BE3C0D-0F08-4FB9-AF65-C055EEF4284F}"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Wind Chime"/>
        </a:ext>
      </dgm:extLst>
    </dgm:pt>
    <dgm:pt modelId="{6D1CE04B-CB7D-4DEE-A8B7-0B74A4A8458E}" type="pres">
      <dgm:prSet presAssocID="{D4BE3C0D-0F08-4FB9-AF65-C055EEF4284F}" presName="spaceRect" presStyleCnt="0"/>
      <dgm:spPr/>
    </dgm:pt>
    <dgm:pt modelId="{C40E9CCB-7D10-49A1-B203-42C8B2CBB8AF}" type="pres">
      <dgm:prSet presAssocID="{D4BE3C0D-0F08-4FB9-AF65-C055EEF4284F}" presName="parTx" presStyleLbl="revTx" presStyleIdx="1" presStyleCnt="3">
        <dgm:presLayoutVars>
          <dgm:chMax val="0"/>
          <dgm:chPref val="0"/>
        </dgm:presLayoutVars>
      </dgm:prSet>
      <dgm:spPr/>
    </dgm:pt>
    <dgm:pt modelId="{59332832-5623-47D2-9EB5-9E0B9E13D0E6}" type="pres">
      <dgm:prSet presAssocID="{DC1AB11E-1210-4F86-93A6-3FA6D4D21639}" presName="sibTrans" presStyleCnt="0"/>
      <dgm:spPr/>
    </dgm:pt>
    <dgm:pt modelId="{D9E6E467-5C4B-4887-BB2C-10791516CC8D}" type="pres">
      <dgm:prSet presAssocID="{DBE201E5-38C0-420F-B422-DD517CAA6CF8}" presName="compNode" presStyleCnt="0"/>
      <dgm:spPr/>
    </dgm:pt>
    <dgm:pt modelId="{68397492-482E-4997-8038-60B1B6FDA3A4}" type="pres">
      <dgm:prSet presAssocID="{DBE201E5-38C0-420F-B422-DD517CAA6CF8}" presName="bgRect" presStyleLbl="bgShp" presStyleIdx="2" presStyleCnt="3"/>
      <dgm:spPr/>
    </dgm:pt>
    <dgm:pt modelId="{99697157-B212-40E2-8A8E-31D8B008729F}" type="pres">
      <dgm:prSet presAssocID="{DBE201E5-38C0-420F-B422-DD517CAA6CF8}"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Open Book"/>
        </a:ext>
      </dgm:extLst>
    </dgm:pt>
    <dgm:pt modelId="{49F72D30-F5E3-422B-9086-B913F9131453}" type="pres">
      <dgm:prSet presAssocID="{DBE201E5-38C0-420F-B422-DD517CAA6CF8}" presName="spaceRect" presStyleCnt="0"/>
      <dgm:spPr/>
    </dgm:pt>
    <dgm:pt modelId="{A3946157-5763-4A4E-BBF9-217468E8EF79}" type="pres">
      <dgm:prSet presAssocID="{DBE201E5-38C0-420F-B422-DD517CAA6CF8}" presName="parTx" presStyleLbl="revTx" presStyleIdx="2" presStyleCnt="3">
        <dgm:presLayoutVars>
          <dgm:chMax val="0"/>
          <dgm:chPref val="0"/>
        </dgm:presLayoutVars>
      </dgm:prSet>
      <dgm:spPr/>
    </dgm:pt>
  </dgm:ptLst>
  <dgm:cxnLst>
    <dgm:cxn modelId="{05A7E625-1F3F-432A-AFB0-D453B5E4C3A1}" type="presOf" srcId="{400327FC-E34F-4028-8653-3D054AD04FE6}" destId="{91AD9346-D896-48FE-851C-5845D256C898}" srcOrd="0" destOrd="0" presId="urn:microsoft.com/office/officeart/2018/2/layout/IconVerticalSolidList"/>
    <dgm:cxn modelId="{20786EBD-4411-480B-9AED-CA30B52F04D1}" srcId="{400327FC-E34F-4028-8653-3D054AD04FE6}" destId="{429F79EC-E384-4CF4-B238-D13B504646D7}" srcOrd="0" destOrd="0" parTransId="{C16E176B-CB84-49D2-B34D-4A0F75D428EE}" sibTransId="{1CD3DC90-5340-4F28-B427-AC78ABAA6861}"/>
    <dgm:cxn modelId="{9C2054BF-86DD-4DDF-854A-5EA079CA90CE}" srcId="{400327FC-E34F-4028-8653-3D054AD04FE6}" destId="{D4BE3C0D-0F08-4FB9-AF65-C055EEF4284F}" srcOrd="1" destOrd="0" parTransId="{0DE6CB86-E366-4E8A-8D67-BE9B2867EEB6}" sibTransId="{DC1AB11E-1210-4F86-93A6-3FA6D4D21639}"/>
    <dgm:cxn modelId="{261A39C5-D615-4D7C-AFCC-C5F5F8D6681E}" type="presOf" srcId="{D4BE3C0D-0F08-4FB9-AF65-C055EEF4284F}" destId="{C40E9CCB-7D10-49A1-B203-42C8B2CBB8AF}" srcOrd="0" destOrd="0" presId="urn:microsoft.com/office/officeart/2018/2/layout/IconVerticalSolidList"/>
    <dgm:cxn modelId="{F60B6CD4-D463-49BC-97C3-CA43A6DECD5D}" srcId="{400327FC-E34F-4028-8653-3D054AD04FE6}" destId="{DBE201E5-38C0-420F-B422-DD517CAA6CF8}" srcOrd="2" destOrd="0" parTransId="{FBDB6329-FEEF-4B8B-ACBB-31FE2DC2972E}" sibTransId="{FB27FBCD-EA79-4FBE-92A0-748547270B1D}"/>
    <dgm:cxn modelId="{2860EDF1-23FE-48C9-8EC2-4940057FCD17}" type="presOf" srcId="{DBE201E5-38C0-420F-B422-DD517CAA6CF8}" destId="{A3946157-5763-4A4E-BBF9-217468E8EF79}" srcOrd="0" destOrd="0" presId="urn:microsoft.com/office/officeart/2018/2/layout/IconVerticalSolidList"/>
    <dgm:cxn modelId="{4F7F6FF3-7C3C-4B82-8A2F-670A2B833B06}" type="presOf" srcId="{429F79EC-E384-4CF4-B238-D13B504646D7}" destId="{E13D6C24-FF67-434B-A57A-25DD7CCCB4A3}" srcOrd="0" destOrd="0" presId="urn:microsoft.com/office/officeart/2018/2/layout/IconVerticalSolidList"/>
    <dgm:cxn modelId="{B5AA2855-B5E4-43E3-AC5F-CF64B94E6C7C}" type="presParOf" srcId="{91AD9346-D896-48FE-851C-5845D256C898}" destId="{D58EED76-7F58-4331-8173-B0ACA29ABD2B}" srcOrd="0" destOrd="0" presId="urn:microsoft.com/office/officeart/2018/2/layout/IconVerticalSolidList"/>
    <dgm:cxn modelId="{90991A3D-131A-4363-9C7E-0D924207697F}" type="presParOf" srcId="{D58EED76-7F58-4331-8173-B0ACA29ABD2B}" destId="{433C6261-E667-4DC3-9BFF-FF5ACF50C532}" srcOrd="0" destOrd="0" presId="urn:microsoft.com/office/officeart/2018/2/layout/IconVerticalSolidList"/>
    <dgm:cxn modelId="{6FD280F6-8857-4EF9-ABF5-87E0E0214AF3}" type="presParOf" srcId="{D58EED76-7F58-4331-8173-B0ACA29ABD2B}" destId="{1D6B3B0F-7FDD-47A7-9324-DC0158B9320C}" srcOrd="1" destOrd="0" presId="urn:microsoft.com/office/officeart/2018/2/layout/IconVerticalSolidList"/>
    <dgm:cxn modelId="{EE0E0BA8-B784-4A7A-A87D-A94C1CDD2E01}" type="presParOf" srcId="{D58EED76-7F58-4331-8173-B0ACA29ABD2B}" destId="{B305E36D-E177-4BC9-BA0E-88AC704F491D}" srcOrd="2" destOrd="0" presId="urn:microsoft.com/office/officeart/2018/2/layout/IconVerticalSolidList"/>
    <dgm:cxn modelId="{42E0BC77-6780-4D6A-A423-C2EA5E77C132}" type="presParOf" srcId="{D58EED76-7F58-4331-8173-B0ACA29ABD2B}" destId="{E13D6C24-FF67-434B-A57A-25DD7CCCB4A3}" srcOrd="3" destOrd="0" presId="urn:microsoft.com/office/officeart/2018/2/layout/IconVerticalSolidList"/>
    <dgm:cxn modelId="{208E5A18-67B0-4AB6-B9D1-3ECE31313A97}" type="presParOf" srcId="{91AD9346-D896-48FE-851C-5845D256C898}" destId="{E8304A56-94DD-426B-9F14-06BFA4AE9336}" srcOrd="1" destOrd="0" presId="urn:microsoft.com/office/officeart/2018/2/layout/IconVerticalSolidList"/>
    <dgm:cxn modelId="{2CF37FC7-99AF-43A5-AAF9-B4E65DF23AB6}" type="presParOf" srcId="{91AD9346-D896-48FE-851C-5845D256C898}" destId="{2C966605-7B9E-4FEE-910B-541B75C86D39}" srcOrd="2" destOrd="0" presId="urn:microsoft.com/office/officeart/2018/2/layout/IconVerticalSolidList"/>
    <dgm:cxn modelId="{2678BB3A-19BE-4768-B516-8D49142BE631}" type="presParOf" srcId="{2C966605-7B9E-4FEE-910B-541B75C86D39}" destId="{66E2BAD6-A8E5-412B-835A-9976C899F50B}" srcOrd="0" destOrd="0" presId="urn:microsoft.com/office/officeart/2018/2/layout/IconVerticalSolidList"/>
    <dgm:cxn modelId="{00C939CF-1D14-4F35-AEE8-2FDC7F3813CE}" type="presParOf" srcId="{2C966605-7B9E-4FEE-910B-541B75C86D39}" destId="{F2130ADF-C4A7-482B-9FC9-C186F73B4CDB}" srcOrd="1" destOrd="0" presId="urn:microsoft.com/office/officeart/2018/2/layout/IconVerticalSolidList"/>
    <dgm:cxn modelId="{AC0CDB19-3B39-4BDB-BF55-08A30624ADF9}" type="presParOf" srcId="{2C966605-7B9E-4FEE-910B-541B75C86D39}" destId="{6D1CE04B-CB7D-4DEE-A8B7-0B74A4A8458E}" srcOrd="2" destOrd="0" presId="urn:microsoft.com/office/officeart/2018/2/layout/IconVerticalSolidList"/>
    <dgm:cxn modelId="{AC029FF7-A79D-42C6-9A04-23F61DF8D025}" type="presParOf" srcId="{2C966605-7B9E-4FEE-910B-541B75C86D39}" destId="{C40E9CCB-7D10-49A1-B203-42C8B2CBB8AF}" srcOrd="3" destOrd="0" presId="urn:microsoft.com/office/officeart/2018/2/layout/IconVerticalSolidList"/>
    <dgm:cxn modelId="{818FDEEA-5D6F-47A3-B27E-713CA670F1D6}" type="presParOf" srcId="{91AD9346-D896-48FE-851C-5845D256C898}" destId="{59332832-5623-47D2-9EB5-9E0B9E13D0E6}" srcOrd="3" destOrd="0" presId="urn:microsoft.com/office/officeart/2018/2/layout/IconVerticalSolidList"/>
    <dgm:cxn modelId="{81074902-C758-4C49-88D1-430C8DFB07AF}" type="presParOf" srcId="{91AD9346-D896-48FE-851C-5845D256C898}" destId="{D9E6E467-5C4B-4887-BB2C-10791516CC8D}" srcOrd="4" destOrd="0" presId="urn:microsoft.com/office/officeart/2018/2/layout/IconVerticalSolidList"/>
    <dgm:cxn modelId="{D0B03608-BB52-42B8-B414-0CA923DA8D9B}" type="presParOf" srcId="{D9E6E467-5C4B-4887-BB2C-10791516CC8D}" destId="{68397492-482E-4997-8038-60B1B6FDA3A4}" srcOrd="0" destOrd="0" presId="urn:microsoft.com/office/officeart/2018/2/layout/IconVerticalSolidList"/>
    <dgm:cxn modelId="{A48F88AC-6168-494C-BCB2-A17CC639F5C2}" type="presParOf" srcId="{D9E6E467-5C4B-4887-BB2C-10791516CC8D}" destId="{99697157-B212-40E2-8A8E-31D8B008729F}" srcOrd="1" destOrd="0" presId="urn:microsoft.com/office/officeart/2018/2/layout/IconVerticalSolidList"/>
    <dgm:cxn modelId="{904C9A89-E2CD-407C-8E67-26A5C89A6915}" type="presParOf" srcId="{D9E6E467-5C4B-4887-BB2C-10791516CC8D}" destId="{49F72D30-F5E3-422B-9086-B913F9131453}" srcOrd="2" destOrd="0" presId="urn:microsoft.com/office/officeart/2018/2/layout/IconVerticalSolidList"/>
    <dgm:cxn modelId="{404B502F-2897-4CB6-9AD4-BE364519B8A9}" type="presParOf" srcId="{D9E6E467-5C4B-4887-BB2C-10791516CC8D}" destId="{A3946157-5763-4A4E-BBF9-217468E8EF79}"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3C6261-E667-4DC3-9BFF-FF5ACF50C532}">
      <dsp:nvSpPr>
        <dsp:cNvPr id="0" name=""/>
        <dsp:cNvSpPr/>
      </dsp:nvSpPr>
      <dsp:spPr>
        <a:xfrm>
          <a:off x="0" y="601"/>
          <a:ext cx="5607050" cy="140754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D6B3B0F-7FDD-47A7-9324-DC0158B9320C}">
      <dsp:nvSpPr>
        <dsp:cNvPr id="0" name=""/>
        <dsp:cNvSpPr/>
      </dsp:nvSpPr>
      <dsp:spPr>
        <a:xfrm>
          <a:off x="425781" y="317298"/>
          <a:ext cx="774148" cy="774148"/>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13D6C24-FF67-434B-A57A-25DD7CCCB4A3}">
      <dsp:nvSpPr>
        <dsp:cNvPr id="0" name=""/>
        <dsp:cNvSpPr/>
      </dsp:nvSpPr>
      <dsp:spPr>
        <a:xfrm>
          <a:off x="1625711" y="601"/>
          <a:ext cx="3981338" cy="14075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8965" tIns="148965" rIns="148965" bIns="148965" numCol="1" spcCol="1270" anchor="ctr" anchorCtr="0">
          <a:noAutofit/>
        </a:bodyPr>
        <a:lstStyle/>
        <a:p>
          <a:pPr marL="0" lvl="0" indent="0" algn="l" defTabSz="1111250">
            <a:lnSpc>
              <a:spcPct val="90000"/>
            </a:lnSpc>
            <a:spcBef>
              <a:spcPct val="0"/>
            </a:spcBef>
            <a:spcAft>
              <a:spcPct val="35000"/>
            </a:spcAft>
            <a:buNone/>
          </a:pPr>
          <a:r>
            <a:rPr lang="nl-NL" sz="2500" kern="1200"/>
            <a:t>Vragen beantwoorden</a:t>
          </a:r>
          <a:endParaRPr lang="en-US" sz="2500" kern="1200"/>
        </a:p>
      </dsp:txBody>
      <dsp:txXfrm>
        <a:off x="1625711" y="601"/>
        <a:ext cx="3981338" cy="1407541"/>
      </dsp:txXfrm>
    </dsp:sp>
    <dsp:sp modelId="{66E2BAD6-A8E5-412B-835A-9976C899F50B}">
      <dsp:nvSpPr>
        <dsp:cNvPr id="0" name=""/>
        <dsp:cNvSpPr/>
      </dsp:nvSpPr>
      <dsp:spPr>
        <a:xfrm>
          <a:off x="0" y="1715902"/>
          <a:ext cx="5607050" cy="140754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2130ADF-C4A7-482B-9FC9-C186F73B4CDB}">
      <dsp:nvSpPr>
        <dsp:cNvPr id="0" name=""/>
        <dsp:cNvSpPr/>
      </dsp:nvSpPr>
      <dsp:spPr>
        <a:xfrm>
          <a:off x="425781" y="2076725"/>
          <a:ext cx="774148" cy="774148"/>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C40E9CCB-7D10-49A1-B203-42C8B2CBB8AF}">
      <dsp:nvSpPr>
        <dsp:cNvPr id="0" name=""/>
        <dsp:cNvSpPr/>
      </dsp:nvSpPr>
      <dsp:spPr>
        <a:xfrm>
          <a:off x="1625711" y="1760029"/>
          <a:ext cx="3981338" cy="14075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8965" tIns="148965" rIns="148965" bIns="148965" numCol="1" spcCol="1270" anchor="ctr" anchorCtr="0">
          <a:noAutofit/>
        </a:bodyPr>
        <a:lstStyle/>
        <a:p>
          <a:pPr marL="0" lvl="0" indent="0" algn="l" defTabSz="1111250">
            <a:lnSpc>
              <a:spcPct val="90000"/>
            </a:lnSpc>
            <a:spcBef>
              <a:spcPct val="0"/>
            </a:spcBef>
            <a:spcAft>
              <a:spcPct val="35000"/>
            </a:spcAft>
            <a:buNone/>
          </a:pPr>
          <a:r>
            <a:rPr lang="en-US" sz="2500" kern="1200" dirty="0"/>
            <a:t>Korte samenvatting alle hoofdstukken</a:t>
          </a:r>
        </a:p>
      </dsp:txBody>
      <dsp:txXfrm>
        <a:off x="1625711" y="1760029"/>
        <a:ext cx="3981338" cy="1407541"/>
      </dsp:txXfrm>
    </dsp:sp>
    <dsp:sp modelId="{68397492-482E-4997-8038-60B1B6FDA3A4}">
      <dsp:nvSpPr>
        <dsp:cNvPr id="0" name=""/>
        <dsp:cNvSpPr/>
      </dsp:nvSpPr>
      <dsp:spPr>
        <a:xfrm>
          <a:off x="0" y="3519456"/>
          <a:ext cx="5607050" cy="140754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9697157-B212-40E2-8A8E-31D8B008729F}">
      <dsp:nvSpPr>
        <dsp:cNvPr id="0" name=""/>
        <dsp:cNvSpPr/>
      </dsp:nvSpPr>
      <dsp:spPr>
        <a:xfrm>
          <a:off x="425781" y="3836153"/>
          <a:ext cx="774148" cy="774148"/>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A3946157-5763-4A4E-BBF9-217468E8EF79}">
      <dsp:nvSpPr>
        <dsp:cNvPr id="0" name=""/>
        <dsp:cNvSpPr/>
      </dsp:nvSpPr>
      <dsp:spPr>
        <a:xfrm>
          <a:off x="1625711" y="3519456"/>
          <a:ext cx="3981338" cy="14075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8965" tIns="148965" rIns="148965" bIns="148965" numCol="1" spcCol="1270" anchor="ctr" anchorCtr="0">
          <a:noAutofit/>
        </a:bodyPr>
        <a:lstStyle/>
        <a:p>
          <a:pPr marL="0" lvl="0" indent="0" algn="l" defTabSz="1111250">
            <a:lnSpc>
              <a:spcPct val="90000"/>
            </a:lnSpc>
            <a:spcBef>
              <a:spcPct val="0"/>
            </a:spcBef>
            <a:spcAft>
              <a:spcPct val="35000"/>
            </a:spcAft>
            <a:buNone/>
          </a:pPr>
          <a:r>
            <a:rPr lang="nl-NL" sz="2500" kern="1200" dirty="0"/>
            <a:t>Proeftoets vragen</a:t>
          </a:r>
          <a:endParaRPr lang="en-US" sz="2500" kern="1200" dirty="0"/>
        </a:p>
      </dsp:txBody>
      <dsp:txXfrm>
        <a:off x="1625711" y="3519456"/>
        <a:ext cx="3981338" cy="1407541"/>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nl-NL"/>
              <a:t>Klik om stijl te bewerken</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1/19/2020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‹nr.›</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1/19/2020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nl-NL"/>
              <a:t>Klik om stijl te bewerken</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1/19/2020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1/19/2020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nl-NL"/>
              <a:t>Klik om stijl te bewerken</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7" name="Date Placeholder 6"/>
          <p:cNvSpPr>
            <a:spLocks noGrp="1"/>
          </p:cNvSpPr>
          <p:nvPr>
            <p:ph type="dt" sz="half" idx="10"/>
          </p:nvPr>
        </p:nvSpPr>
        <p:spPr/>
        <p:txBody>
          <a:bodyPr/>
          <a:lstStyle/>
          <a:p>
            <a:fld id="{1160EA64-D806-43AC-9DF2-F8C432F32B4C}" type="datetimeFigureOut">
              <a:rPr lang="en-US" dirty="0"/>
              <a:t>1/19/2020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‹nr.›</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1/19/2020</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Content Placeholder 3"/>
          <p:cNvSpPr>
            <a:spLocks noGrp="1"/>
          </p:cNvSpPr>
          <p:nvPr>
            <p:ph sz="half" idx="2"/>
          </p:nvPr>
        </p:nvSpPr>
        <p:spPr>
          <a:xfrm>
            <a:off x="1583436" y="3143250"/>
            <a:ext cx="4270248" cy="2596776"/>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7" name="Date Placeholder 6"/>
          <p:cNvSpPr>
            <a:spLocks noGrp="1"/>
          </p:cNvSpPr>
          <p:nvPr>
            <p:ph type="dt" sz="half" idx="10"/>
          </p:nvPr>
        </p:nvSpPr>
        <p:spPr/>
        <p:txBody>
          <a:bodyPr/>
          <a:lstStyle/>
          <a:p>
            <a:fld id="{4F7D4976-E339-4826-83B7-FBD03F55ECF8}" type="datetimeFigureOut">
              <a:rPr lang="en-US" dirty="0"/>
              <a:t>1/19/2020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‹nr.›</a:t>
            </a:fld>
            <a:endParaRPr lang="en-US" dirty="0"/>
          </a:p>
        </p:txBody>
      </p:sp>
      <p:sp>
        <p:nvSpPr>
          <p:cNvPr id="10" name="Title 9"/>
          <p:cNvSpPr>
            <a:spLocks noGrp="1"/>
          </p:cNvSpPr>
          <p:nvPr>
            <p:ph type="title"/>
          </p:nvPr>
        </p:nvSpPr>
        <p:spPr/>
        <p:txBody>
          <a:bodyPr/>
          <a:lstStyle/>
          <a:p>
            <a:r>
              <a:rPr lang="nl-NL"/>
              <a:t>Klik om stijl te bewerken</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1/19/2020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1/19/2020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nl-NL"/>
              <a:t>Klik om stijl te bewerken</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9" name="Date Placeholder 8"/>
          <p:cNvSpPr>
            <a:spLocks noGrp="1"/>
          </p:cNvSpPr>
          <p:nvPr>
            <p:ph type="dt" sz="half" idx="10"/>
          </p:nvPr>
        </p:nvSpPr>
        <p:spPr/>
        <p:txBody>
          <a:bodyPr/>
          <a:lstStyle/>
          <a:p>
            <a:fld id="{D1BE4249-C0D0-4B06-8692-E8BB871AF643}" type="datetimeFigureOut">
              <a:rPr lang="en-US" dirty="0"/>
              <a:t>1/19/2020</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nl-NL"/>
              <a:t>Klik om stijl te bewerken</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1/19/2020</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nl-NL"/>
              <a:t>Klik om stijl te bewerken</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1/19/2020</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‹nr.›</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B77EABB-BEAD-4832-9501-FEC814AED484}"/>
              </a:ext>
            </a:extLst>
          </p:cNvPr>
          <p:cNvSpPr>
            <a:spLocks noGrp="1"/>
          </p:cNvSpPr>
          <p:nvPr>
            <p:ph type="ctrTitle"/>
          </p:nvPr>
        </p:nvSpPr>
        <p:spPr>
          <a:xfrm>
            <a:off x="965198" y="2490283"/>
            <a:ext cx="5602383" cy="1877437"/>
          </a:xfrm>
        </p:spPr>
        <p:txBody>
          <a:bodyPr>
            <a:normAutofit/>
          </a:bodyPr>
          <a:lstStyle/>
          <a:p>
            <a:r>
              <a:rPr lang="nl-NL"/>
              <a:t>Beperkingen en stoornissen </a:t>
            </a:r>
          </a:p>
        </p:txBody>
      </p:sp>
      <p:sp>
        <p:nvSpPr>
          <p:cNvPr id="17" name="Rectangle 16">
            <a:extLst>
              <a:ext uri="{FF2B5EF4-FFF2-40B4-BE49-F238E27FC236}">
                <a16:creationId xmlns:a16="http://schemas.microsoft.com/office/drawing/2014/main" id="{165040EF-32B8-46F3-823C-6BA3A49A77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4656" y="0"/>
            <a:ext cx="4657344" cy="6858000"/>
          </a:xfrm>
          <a:prstGeom prst="rect">
            <a:avLst/>
          </a:prstGeom>
          <a:solidFill>
            <a:schemeClr val="tx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ndertitel 2">
            <a:extLst>
              <a:ext uri="{FF2B5EF4-FFF2-40B4-BE49-F238E27FC236}">
                <a16:creationId xmlns:a16="http://schemas.microsoft.com/office/drawing/2014/main" id="{2C90F628-E868-4473-97D2-40469AE29DBC}"/>
              </a:ext>
            </a:extLst>
          </p:cNvPr>
          <p:cNvSpPr>
            <a:spLocks noGrp="1"/>
          </p:cNvSpPr>
          <p:nvPr>
            <p:ph type="subTitle" idx="1"/>
          </p:nvPr>
        </p:nvSpPr>
        <p:spPr>
          <a:xfrm>
            <a:off x="8129873" y="2173266"/>
            <a:ext cx="3657119" cy="2511468"/>
          </a:xfrm>
        </p:spPr>
        <p:txBody>
          <a:bodyPr anchor="ctr">
            <a:normAutofit/>
          </a:bodyPr>
          <a:lstStyle/>
          <a:p>
            <a:r>
              <a:rPr lang="nl-NL" dirty="0">
                <a:solidFill>
                  <a:schemeClr val="bg1">
                    <a:lumMod val="75000"/>
                    <a:lumOff val="25000"/>
                  </a:schemeClr>
                </a:solidFill>
              </a:rPr>
              <a:t>Les zeven</a:t>
            </a:r>
          </a:p>
        </p:txBody>
      </p:sp>
    </p:spTree>
    <p:extLst>
      <p:ext uri="{BB962C8B-B14F-4D97-AF65-F5344CB8AC3E}">
        <p14:creationId xmlns:p14="http://schemas.microsoft.com/office/powerpoint/2010/main" val="32520038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1660E788-AFA9-4A1B-9991-6AA74632A1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72">
            <a:extLst>
              <a:ext uri="{FF2B5EF4-FFF2-40B4-BE49-F238E27FC236}">
                <a16:creationId xmlns:a16="http://schemas.microsoft.com/office/drawing/2014/main" id="{867D4867-5BA7-4462-B2F6-A23F4A622A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tx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C524A228-A174-4F3D-A1AD-ACD3F32D1968}"/>
              </a:ext>
            </a:extLst>
          </p:cNvPr>
          <p:cNvSpPr>
            <a:spLocks noGrp="1"/>
          </p:cNvSpPr>
          <p:nvPr>
            <p:ph type="title"/>
          </p:nvPr>
        </p:nvSpPr>
        <p:spPr>
          <a:xfrm>
            <a:off x="643467" y="643467"/>
            <a:ext cx="3363974" cy="1728044"/>
          </a:xfrm>
          <a:noFill/>
          <a:ln>
            <a:solidFill>
              <a:schemeClr val="bg1"/>
            </a:solidFill>
          </a:ln>
        </p:spPr>
        <p:txBody>
          <a:bodyPr wrap="square">
            <a:normAutofit/>
          </a:bodyPr>
          <a:lstStyle/>
          <a:p>
            <a:r>
              <a:rPr lang="nl-NL">
                <a:solidFill>
                  <a:schemeClr val="bg1"/>
                </a:solidFill>
              </a:rPr>
              <a:t>Hoofdstuk 3 verslaving</a:t>
            </a:r>
          </a:p>
        </p:txBody>
      </p:sp>
      <p:sp>
        <p:nvSpPr>
          <p:cNvPr id="3" name="Tijdelijke aanduiding voor inhoud 2">
            <a:extLst>
              <a:ext uri="{FF2B5EF4-FFF2-40B4-BE49-F238E27FC236}">
                <a16:creationId xmlns:a16="http://schemas.microsoft.com/office/drawing/2014/main" id="{88A00C1B-85DE-4A4C-BA6A-777FF2C698A6}"/>
              </a:ext>
            </a:extLst>
          </p:cNvPr>
          <p:cNvSpPr>
            <a:spLocks noGrp="1"/>
          </p:cNvSpPr>
          <p:nvPr>
            <p:ph idx="1"/>
          </p:nvPr>
        </p:nvSpPr>
        <p:spPr>
          <a:xfrm>
            <a:off x="643468" y="2638044"/>
            <a:ext cx="3363974" cy="3415622"/>
          </a:xfrm>
        </p:spPr>
        <p:txBody>
          <a:bodyPr>
            <a:normAutofit/>
          </a:bodyPr>
          <a:lstStyle/>
          <a:p>
            <a:pPr marL="0" indent="0">
              <a:buNone/>
            </a:pPr>
            <a:r>
              <a:rPr lang="nl-NL" b="1" dirty="0">
                <a:solidFill>
                  <a:schemeClr val="bg1"/>
                </a:solidFill>
              </a:rPr>
              <a:t>Verslaving: </a:t>
            </a:r>
            <a:r>
              <a:rPr lang="nl-NL" dirty="0">
                <a:solidFill>
                  <a:schemeClr val="bg1"/>
                </a:solidFill>
              </a:rPr>
              <a:t>mentaal en lichamelijk gewend aan een middel/gewoonte waarmee je moeilijk kunt stoppen.</a:t>
            </a:r>
          </a:p>
          <a:p>
            <a:pPr marL="0" indent="0">
              <a:buNone/>
            </a:pPr>
            <a:r>
              <a:rPr lang="nl-NL" dirty="0">
                <a:solidFill>
                  <a:schemeClr val="bg1"/>
                </a:solidFill>
              </a:rPr>
              <a:t>Hunkering naar middelen of gedrag. Wat doet hunkering?</a:t>
            </a:r>
          </a:p>
          <a:p>
            <a:pPr marL="0" indent="0">
              <a:buNone/>
            </a:pPr>
            <a:r>
              <a:rPr lang="nl-NL" dirty="0">
                <a:solidFill>
                  <a:schemeClr val="bg1"/>
                </a:solidFill>
              </a:rPr>
              <a:t>Hunkering bepaalt je gedachten continu en beheerst je leven.</a:t>
            </a:r>
          </a:p>
          <a:p>
            <a:pPr marL="0" indent="0">
              <a:buNone/>
            </a:pPr>
            <a:r>
              <a:rPr lang="nl-NL" dirty="0">
                <a:solidFill>
                  <a:schemeClr val="bg1"/>
                </a:solidFill>
              </a:rPr>
              <a:t>Dopamine speelt belangrijke rol (</a:t>
            </a:r>
            <a:r>
              <a:rPr lang="nl-NL" dirty="0" err="1">
                <a:solidFill>
                  <a:schemeClr val="bg1"/>
                </a:solidFill>
              </a:rPr>
              <a:t>gelukshormoon</a:t>
            </a:r>
            <a:r>
              <a:rPr lang="nl-NL" dirty="0">
                <a:solidFill>
                  <a:schemeClr val="bg1"/>
                </a:solidFill>
              </a:rPr>
              <a:t>).</a:t>
            </a:r>
          </a:p>
          <a:p>
            <a:endParaRPr lang="nl-NL" dirty="0">
              <a:solidFill>
                <a:schemeClr val="bg1"/>
              </a:solidFill>
            </a:endParaRPr>
          </a:p>
        </p:txBody>
      </p:sp>
      <p:pic>
        <p:nvPicPr>
          <p:cNvPr id="4098" name="Picture 2" descr="Afbeeldingsresultaat voor verslaving">
            <a:extLst>
              <a:ext uri="{FF2B5EF4-FFF2-40B4-BE49-F238E27FC236}">
                <a16:creationId xmlns:a16="http://schemas.microsoft.com/office/drawing/2014/main" id="{B3D144C7-D401-4E8F-86A7-828A23516382}"/>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297763" y="1590538"/>
            <a:ext cx="6250769" cy="35160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153427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AB34E9-763B-464F-8FC0-76DA4AC900B1}"/>
              </a:ext>
            </a:extLst>
          </p:cNvPr>
          <p:cNvSpPr>
            <a:spLocks noGrp="1"/>
          </p:cNvSpPr>
          <p:nvPr>
            <p:ph type="title"/>
          </p:nvPr>
        </p:nvSpPr>
        <p:spPr/>
        <p:txBody>
          <a:bodyPr/>
          <a:lstStyle/>
          <a:p>
            <a:r>
              <a:rPr lang="nl-NL" dirty="0"/>
              <a:t>Hoofdstuk 3 verslaving</a:t>
            </a:r>
          </a:p>
        </p:txBody>
      </p:sp>
      <p:sp>
        <p:nvSpPr>
          <p:cNvPr id="3" name="Tijdelijke aanduiding voor inhoud 2">
            <a:extLst>
              <a:ext uri="{FF2B5EF4-FFF2-40B4-BE49-F238E27FC236}">
                <a16:creationId xmlns:a16="http://schemas.microsoft.com/office/drawing/2014/main" id="{2D3F3B8A-2ED0-4CCE-8A99-E8F16C101CA7}"/>
              </a:ext>
            </a:extLst>
          </p:cNvPr>
          <p:cNvSpPr>
            <a:spLocks noGrp="1"/>
          </p:cNvSpPr>
          <p:nvPr>
            <p:ph idx="1"/>
          </p:nvPr>
        </p:nvSpPr>
        <p:spPr/>
        <p:txBody>
          <a:bodyPr/>
          <a:lstStyle/>
          <a:p>
            <a:r>
              <a:rPr lang="nl-NL" dirty="0"/>
              <a:t>Verdovende middelen (je raakt versuft) </a:t>
            </a:r>
          </a:p>
          <a:p>
            <a:r>
              <a:rPr lang="nl-NL" dirty="0"/>
              <a:t>Stimulerende middelen (extra actief en alert)</a:t>
            </a:r>
          </a:p>
          <a:p>
            <a:r>
              <a:rPr lang="nl-NL" dirty="0"/>
              <a:t>Verslavende middelen (bepaald effect opwekken)</a:t>
            </a:r>
          </a:p>
          <a:p>
            <a:r>
              <a:rPr lang="nl-NL" dirty="0"/>
              <a:t>Bewustzijn veranderende middelen (verandering in de voorstelling en beleving)</a:t>
            </a:r>
          </a:p>
          <a:p>
            <a:endParaRPr lang="nl-NL" dirty="0"/>
          </a:p>
          <a:p>
            <a:r>
              <a:rPr lang="nl-NL" dirty="0"/>
              <a:t>Gewoonteverslavingen (gok, eet, game, seks verslavingen)</a:t>
            </a:r>
          </a:p>
        </p:txBody>
      </p:sp>
    </p:spTree>
    <p:extLst>
      <p:ext uri="{BB962C8B-B14F-4D97-AF65-F5344CB8AC3E}">
        <p14:creationId xmlns:p14="http://schemas.microsoft.com/office/powerpoint/2010/main" val="40384873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9FD4709-14B5-4118-BDD0-EBE9CB9A4CF9}"/>
              </a:ext>
            </a:extLst>
          </p:cNvPr>
          <p:cNvSpPr>
            <a:spLocks noGrp="1"/>
          </p:cNvSpPr>
          <p:nvPr>
            <p:ph type="title"/>
          </p:nvPr>
        </p:nvSpPr>
        <p:spPr/>
        <p:txBody>
          <a:bodyPr/>
          <a:lstStyle/>
          <a:p>
            <a:r>
              <a:rPr lang="nl-NL" dirty="0"/>
              <a:t>Hoofdstuk 3 verslaving</a:t>
            </a:r>
          </a:p>
        </p:txBody>
      </p:sp>
      <p:sp>
        <p:nvSpPr>
          <p:cNvPr id="3" name="Tijdelijke aanduiding voor inhoud 2">
            <a:extLst>
              <a:ext uri="{FF2B5EF4-FFF2-40B4-BE49-F238E27FC236}">
                <a16:creationId xmlns:a16="http://schemas.microsoft.com/office/drawing/2014/main" id="{438CC0F5-95AA-4BCD-A9C0-5EBD9FEC6B6D}"/>
              </a:ext>
            </a:extLst>
          </p:cNvPr>
          <p:cNvSpPr>
            <a:spLocks noGrp="1"/>
          </p:cNvSpPr>
          <p:nvPr>
            <p:ph idx="1"/>
          </p:nvPr>
        </p:nvSpPr>
        <p:spPr>
          <a:xfrm>
            <a:off x="2231135" y="2638044"/>
            <a:ext cx="10027539" cy="4115181"/>
          </a:xfrm>
        </p:spPr>
        <p:txBody>
          <a:bodyPr>
            <a:normAutofit/>
          </a:bodyPr>
          <a:lstStyle/>
          <a:p>
            <a:r>
              <a:rPr lang="nl-NL" b="1" dirty="0"/>
              <a:t>Risicofactoren verslaving: </a:t>
            </a:r>
          </a:p>
          <a:p>
            <a:r>
              <a:rPr lang="nl-NL" dirty="0"/>
              <a:t>Biologische factoren (genetische aanleg)</a:t>
            </a:r>
          </a:p>
          <a:p>
            <a:r>
              <a:rPr lang="nl-NL" dirty="0"/>
              <a:t>Psychosociale factoren (vlucht voor emotie)</a:t>
            </a:r>
          </a:p>
          <a:p>
            <a:r>
              <a:rPr lang="nl-NL" dirty="0"/>
              <a:t>Cognitieve factoren (denkpatronen)</a:t>
            </a:r>
          </a:p>
          <a:p>
            <a:r>
              <a:rPr lang="nl-NL" dirty="0"/>
              <a:t>Sociaal culturele factoren (studentvereniging of India je bent juist gek als je veel drinkt). </a:t>
            </a:r>
          </a:p>
          <a:p>
            <a:endParaRPr lang="nl-NL" dirty="0"/>
          </a:p>
          <a:p>
            <a:r>
              <a:rPr lang="nl-NL" dirty="0"/>
              <a:t>Behandelingssoorten: Detoxificatie, cognitieve gedragstherapie, zelfhulpgroepen ect. </a:t>
            </a:r>
          </a:p>
          <a:p>
            <a:r>
              <a:rPr lang="nl-NL" dirty="0"/>
              <a:t>Begeleiding bij behandeling: verminderen van prikkers, belonen, motiverende gespreksvoering ect. </a:t>
            </a:r>
          </a:p>
          <a:p>
            <a:r>
              <a:rPr lang="nl-NL" dirty="0"/>
              <a:t> Maatschappelijke en sociale gevolgen: denk aan werk, relaties en geld. </a:t>
            </a:r>
          </a:p>
          <a:p>
            <a:endParaRPr lang="nl-NL" dirty="0"/>
          </a:p>
          <a:p>
            <a:endParaRPr lang="nl-NL" dirty="0"/>
          </a:p>
        </p:txBody>
      </p:sp>
    </p:spTree>
    <p:extLst>
      <p:ext uri="{BB962C8B-B14F-4D97-AF65-F5344CB8AC3E}">
        <p14:creationId xmlns:p14="http://schemas.microsoft.com/office/powerpoint/2010/main" val="14501032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FB618F4-4B30-4172-A884-8252534052EC}"/>
              </a:ext>
            </a:extLst>
          </p:cNvPr>
          <p:cNvSpPr>
            <a:spLocks noGrp="1"/>
          </p:cNvSpPr>
          <p:nvPr>
            <p:ph type="title"/>
          </p:nvPr>
        </p:nvSpPr>
        <p:spPr>
          <a:xfrm>
            <a:off x="829781" y="2708804"/>
            <a:ext cx="3698803" cy="1440394"/>
          </a:xfrm>
          <a:noFill/>
          <a:ln>
            <a:solidFill>
              <a:schemeClr val="tx1"/>
            </a:solidFill>
          </a:ln>
        </p:spPr>
        <p:txBody>
          <a:bodyPr>
            <a:normAutofit/>
          </a:bodyPr>
          <a:lstStyle/>
          <a:p>
            <a:r>
              <a:rPr lang="nl-NL" sz="2400" b="1">
                <a:solidFill>
                  <a:schemeClr val="tx1"/>
                </a:solidFill>
              </a:rPr>
              <a:t>Belangrijk hoofdstuk 3</a:t>
            </a:r>
          </a:p>
        </p:txBody>
      </p:sp>
      <p:sp>
        <p:nvSpPr>
          <p:cNvPr id="8" name="Rectangle 7">
            <a:extLst>
              <a:ext uri="{FF2B5EF4-FFF2-40B4-BE49-F238E27FC236}">
                <a16:creationId xmlns:a16="http://schemas.microsoft.com/office/drawing/2014/main" id="{FB403EBD-907E-4D59-98D4-A72CD1063C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15061" y="-2"/>
            <a:ext cx="6876939" cy="6858002"/>
          </a:xfrm>
          <a:prstGeom prst="rect">
            <a:avLst/>
          </a:prstGeom>
          <a:solidFill>
            <a:schemeClr val="tx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jdelijke aanduiding voor inhoud 2">
            <a:extLst>
              <a:ext uri="{FF2B5EF4-FFF2-40B4-BE49-F238E27FC236}">
                <a16:creationId xmlns:a16="http://schemas.microsoft.com/office/drawing/2014/main" id="{777C6739-4732-4F64-A77C-9D54350FED0C}"/>
              </a:ext>
            </a:extLst>
          </p:cNvPr>
          <p:cNvSpPr>
            <a:spLocks noGrp="1"/>
          </p:cNvSpPr>
          <p:nvPr>
            <p:ph idx="1"/>
          </p:nvPr>
        </p:nvSpPr>
        <p:spPr>
          <a:xfrm>
            <a:off x="6049182" y="802638"/>
            <a:ext cx="5408696" cy="5252722"/>
          </a:xfrm>
        </p:spPr>
        <p:txBody>
          <a:bodyPr anchor="ctr">
            <a:normAutofit/>
          </a:bodyPr>
          <a:lstStyle/>
          <a:p>
            <a:endParaRPr lang="nl-NL">
              <a:solidFill>
                <a:schemeClr val="bg1"/>
              </a:solidFill>
            </a:endParaRPr>
          </a:p>
          <a:p>
            <a:r>
              <a:rPr lang="nl-NL">
                <a:solidFill>
                  <a:schemeClr val="bg1"/>
                </a:solidFill>
              </a:rPr>
              <a:t>Weet wat een verslaving is</a:t>
            </a:r>
          </a:p>
          <a:p>
            <a:r>
              <a:rPr lang="nl-NL">
                <a:solidFill>
                  <a:schemeClr val="bg1"/>
                </a:solidFill>
              </a:rPr>
              <a:t>Ken de verschillende middelen en het effect ervan! Weet ook voorbeelden te noemen en waartoe het kan leiden bij gebruik. </a:t>
            </a:r>
          </a:p>
          <a:p>
            <a:r>
              <a:rPr lang="nl-NL">
                <a:solidFill>
                  <a:schemeClr val="bg1"/>
                </a:solidFill>
              </a:rPr>
              <a:t>Weet de risicofactoren van verslavingen, behandelsoorten, wat van belang is in de begeleiden en de maatschappelijke en sociale gevolgen!</a:t>
            </a:r>
          </a:p>
          <a:p>
            <a:endParaRPr lang="nl-NL">
              <a:solidFill>
                <a:schemeClr val="bg1"/>
              </a:solidFill>
            </a:endParaRPr>
          </a:p>
          <a:p>
            <a:r>
              <a:rPr lang="nl-NL">
                <a:solidFill>
                  <a:schemeClr val="bg1"/>
                </a:solidFill>
              </a:rPr>
              <a:t>Denk eraan dat je ook kenmerken en voorbeelden moet kunnen benoemen.</a:t>
            </a:r>
          </a:p>
          <a:p>
            <a:endParaRPr lang="nl-NL">
              <a:solidFill>
                <a:schemeClr val="bg1"/>
              </a:solidFill>
            </a:endParaRPr>
          </a:p>
          <a:p>
            <a:endParaRPr lang="nl-NL">
              <a:solidFill>
                <a:schemeClr val="bg1"/>
              </a:solidFill>
            </a:endParaRPr>
          </a:p>
          <a:p>
            <a:endParaRPr lang="nl-NL">
              <a:solidFill>
                <a:schemeClr val="bg1"/>
              </a:solidFill>
            </a:endParaRPr>
          </a:p>
        </p:txBody>
      </p:sp>
    </p:spTree>
    <p:extLst>
      <p:ext uri="{BB962C8B-B14F-4D97-AF65-F5344CB8AC3E}">
        <p14:creationId xmlns:p14="http://schemas.microsoft.com/office/powerpoint/2010/main" val="1997405119"/>
      </p:ext>
    </p:extLst>
  </p:cSld>
  <p:clrMapOvr>
    <a:overrideClrMapping bg1="dk1" tx1="lt1" bg2="dk2" tx2="lt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25883B5-04EA-42C3-BF18-EF554F0A8D0B}"/>
              </a:ext>
            </a:extLst>
          </p:cNvPr>
          <p:cNvSpPr>
            <a:spLocks noGrp="1"/>
          </p:cNvSpPr>
          <p:nvPr>
            <p:ph type="title"/>
          </p:nvPr>
        </p:nvSpPr>
        <p:spPr>
          <a:xfrm>
            <a:off x="1462218" y="701375"/>
            <a:ext cx="5925310" cy="1174991"/>
          </a:xfrm>
        </p:spPr>
        <p:txBody>
          <a:bodyPr>
            <a:normAutofit/>
          </a:bodyPr>
          <a:lstStyle/>
          <a:p>
            <a:r>
              <a:rPr lang="nl-NL" sz="2400" dirty="0"/>
              <a:t>Hoofdstuk 4 stoornissen bij volwassenen</a:t>
            </a:r>
          </a:p>
        </p:txBody>
      </p:sp>
      <p:sp>
        <p:nvSpPr>
          <p:cNvPr id="3" name="Tijdelijke aanduiding voor inhoud 2">
            <a:extLst>
              <a:ext uri="{FF2B5EF4-FFF2-40B4-BE49-F238E27FC236}">
                <a16:creationId xmlns:a16="http://schemas.microsoft.com/office/drawing/2014/main" id="{81A3990A-BF68-419E-80FA-1D3491DD4129}"/>
              </a:ext>
            </a:extLst>
          </p:cNvPr>
          <p:cNvSpPr>
            <a:spLocks noGrp="1"/>
          </p:cNvSpPr>
          <p:nvPr>
            <p:ph idx="1"/>
          </p:nvPr>
        </p:nvSpPr>
        <p:spPr>
          <a:xfrm>
            <a:off x="739740" y="2221624"/>
            <a:ext cx="7370267" cy="4243226"/>
          </a:xfrm>
        </p:spPr>
        <p:txBody>
          <a:bodyPr>
            <a:normAutofit lnSpcReduction="10000"/>
          </a:bodyPr>
          <a:lstStyle/>
          <a:p>
            <a:pPr>
              <a:lnSpc>
                <a:spcPct val="90000"/>
              </a:lnSpc>
            </a:pPr>
            <a:r>
              <a:rPr lang="nl-NL" sz="2000" dirty="0"/>
              <a:t>Stemmingsstoornissen </a:t>
            </a:r>
            <a:r>
              <a:rPr lang="nl-NL" sz="2000" dirty="0">
                <a:sym typeface="Wingdings" panose="05000000000000000000" pitchFamily="2" charset="2"/>
              </a:rPr>
              <a:t> stemming past niet bij de situatie  verschillende stemmingsstoornissen: depressie en bipolaire stoornis</a:t>
            </a:r>
            <a:endParaRPr lang="nl-NL" sz="2000" dirty="0"/>
          </a:p>
          <a:p>
            <a:pPr>
              <a:lnSpc>
                <a:spcPct val="90000"/>
              </a:lnSpc>
            </a:pPr>
            <a:r>
              <a:rPr lang="nl-NL" sz="2000" dirty="0"/>
              <a:t>Depressieve stoornis: tenminste twee week achter elkaar somber, moe, geïrriteerd, weinig eetlust, negatieve gedachten.</a:t>
            </a:r>
          </a:p>
          <a:p>
            <a:pPr>
              <a:lnSpc>
                <a:spcPct val="90000"/>
              </a:lnSpc>
            </a:pPr>
            <a:r>
              <a:rPr lang="nl-NL" sz="2000" dirty="0"/>
              <a:t>Bipolaire stoornis: Stoornis waarin depressieve en manische periodes elkaar afwisselen. </a:t>
            </a:r>
          </a:p>
          <a:p>
            <a:pPr>
              <a:lnSpc>
                <a:spcPct val="90000"/>
              </a:lnSpc>
            </a:pPr>
            <a:r>
              <a:rPr lang="nl-NL" sz="2000" dirty="0"/>
              <a:t>Angststoornissen: sociale angststoornis (bang voor behandeling/afkeuring), gegeneraliseerde angststoornis (overmatig bezorgd), seperatiestoornis (angst om gescheiden te worden van hechtingspersonen). </a:t>
            </a:r>
          </a:p>
          <a:p>
            <a:pPr>
              <a:lnSpc>
                <a:spcPct val="90000"/>
              </a:lnSpc>
            </a:pPr>
            <a:r>
              <a:rPr lang="nl-NL" sz="2000" dirty="0"/>
              <a:t>Persoonlijkheidsstoornissen: cluster A cluster B en cluster C</a:t>
            </a:r>
          </a:p>
          <a:p>
            <a:pPr>
              <a:lnSpc>
                <a:spcPct val="90000"/>
              </a:lnSpc>
            </a:pPr>
            <a:r>
              <a:rPr lang="nl-NL" sz="2000" dirty="0"/>
              <a:t>A = stoornis in het denken, B = problemen rond emoties en impulsen C = angststoornissen </a:t>
            </a:r>
          </a:p>
          <a:p>
            <a:pPr>
              <a:lnSpc>
                <a:spcPct val="90000"/>
              </a:lnSpc>
            </a:pPr>
            <a:endParaRPr lang="nl-NL" sz="1400" dirty="0"/>
          </a:p>
        </p:txBody>
      </p:sp>
      <p:pic>
        <p:nvPicPr>
          <p:cNvPr id="5122" name="Picture 2" descr="Afbeeldingsresultaat voor schizofrenie">
            <a:extLst>
              <a:ext uri="{FF2B5EF4-FFF2-40B4-BE49-F238E27FC236}">
                <a16:creationId xmlns:a16="http://schemas.microsoft.com/office/drawing/2014/main" id="{14BA4C36-4996-4492-9044-824497C17FD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42766" r="31767"/>
          <a:stretch/>
        </p:blipFill>
        <p:spPr bwMode="auto">
          <a:xfrm>
            <a:off x="8835775" y="10"/>
            <a:ext cx="3356225" cy="68579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703936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6BE573B-C3F3-46D9-A0ED-8A9C773D2EC4}"/>
              </a:ext>
            </a:extLst>
          </p:cNvPr>
          <p:cNvSpPr>
            <a:spLocks noGrp="1"/>
          </p:cNvSpPr>
          <p:nvPr>
            <p:ph type="title"/>
          </p:nvPr>
        </p:nvSpPr>
        <p:spPr>
          <a:xfrm>
            <a:off x="829781" y="2708804"/>
            <a:ext cx="3698803" cy="1440394"/>
          </a:xfrm>
          <a:noFill/>
          <a:ln>
            <a:solidFill>
              <a:schemeClr val="tx1"/>
            </a:solidFill>
          </a:ln>
        </p:spPr>
        <p:txBody>
          <a:bodyPr>
            <a:normAutofit/>
          </a:bodyPr>
          <a:lstStyle/>
          <a:p>
            <a:r>
              <a:rPr lang="nl-NL" sz="2400" b="1">
                <a:solidFill>
                  <a:schemeClr val="tx1"/>
                </a:solidFill>
              </a:rPr>
              <a:t>Belangrijk hoofdstuk 4</a:t>
            </a:r>
          </a:p>
        </p:txBody>
      </p:sp>
      <p:sp>
        <p:nvSpPr>
          <p:cNvPr id="8" name="Rectangle 7">
            <a:extLst>
              <a:ext uri="{FF2B5EF4-FFF2-40B4-BE49-F238E27FC236}">
                <a16:creationId xmlns:a16="http://schemas.microsoft.com/office/drawing/2014/main" id="{FB403EBD-907E-4D59-98D4-A72CD1063C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15061" y="-2"/>
            <a:ext cx="6876939" cy="6858002"/>
          </a:xfrm>
          <a:prstGeom prst="rect">
            <a:avLst/>
          </a:prstGeom>
          <a:solidFill>
            <a:schemeClr val="tx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jdelijke aanduiding voor inhoud 2">
            <a:extLst>
              <a:ext uri="{FF2B5EF4-FFF2-40B4-BE49-F238E27FC236}">
                <a16:creationId xmlns:a16="http://schemas.microsoft.com/office/drawing/2014/main" id="{6DB272EE-3FD4-4A50-94A1-76FF6C2FB573}"/>
              </a:ext>
            </a:extLst>
          </p:cNvPr>
          <p:cNvSpPr>
            <a:spLocks noGrp="1"/>
          </p:cNvSpPr>
          <p:nvPr>
            <p:ph idx="1"/>
          </p:nvPr>
        </p:nvSpPr>
        <p:spPr>
          <a:xfrm>
            <a:off x="6049182" y="802638"/>
            <a:ext cx="5408696" cy="5252722"/>
          </a:xfrm>
        </p:spPr>
        <p:txBody>
          <a:bodyPr anchor="ctr">
            <a:normAutofit/>
          </a:bodyPr>
          <a:lstStyle/>
          <a:p>
            <a:r>
              <a:rPr lang="nl-NL">
                <a:solidFill>
                  <a:schemeClr val="bg1"/>
                </a:solidFill>
              </a:rPr>
              <a:t>Weet wat de verschillende stoornissen zijn die bij volwassenen kunnen voorkomen en weet wat ze inhouden</a:t>
            </a:r>
          </a:p>
          <a:p>
            <a:r>
              <a:rPr lang="nl-NL">
                <a:solidFill>
                  <a:schemeClr val="bg1"/>
                </a:solidFill>
              </a:rPr>
              <a:t>Weet de kenmerken bij de verschillende stoornissen</a:t>
            </a:r>
          </a:p>
          <a:p>
            <a:r>
              <a:rPr lang="nl-NL">
                <a:solidFill>
                  <a:schemeClr val="bg1"/>
                </a:solidFill>
              </a:rPr>
              <a:t>Weet wat de gevolgen van de stoornissen zijn voor een client </a:t>
            </a:r>
          </a:p>
          <a:p>
            <a:r>
              <a:rPr lang="nl-NL">
                <a:solidFill>
                  <a:schemeClr val="bg1"/>
                </a:solidFill>
              </a:rPr>
              <a:t>Weet wat van belang is in de begeleiding</a:t>
            </a:r>
          </a:p>
          <a:p>
            <a:endParaRPr lang="nl-NL">
              <a:solidFill>
                <a:schemeClr val="bg1"/>
              </a:solidFill>
            </a:endParaRPr>
          </a:p>
        </p:txBody>
      </p:sp>
    </p:spTree>
    <p:extLst>
      <p:ext uri="{BB962C8B-B14F-4D97-AF65-F5344CB8AC3E}">
        <p14:creationId xmlns:p14="http://schemas.microsoft.com/office/powerpoint/2010/main" val="1134133706"/>
      </p:ext>
    </p:extLst>
  </p:cSld>
  <p:clrMapOvr>
    <a:overrideClrMapping bg1="dk1" tx1="lt1" bg2="dk2" tx2="lt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1660E788-AFA9-4A1B-9991-6AA74632A1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72">
            <a:extLst>
              <a:ext uri="{FF2B5EF4-FFF2-40B4-BE49-F238E27FC236}">
                <a16:creationId xmlns:a16="http://schemas.microsoft.com/office/drawing/2014/main" id="{867D4867-5BA7-4462-B2F6-A23F4A622A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tx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16B5E67F-6E2D-40DE-961F-0874B76F2B79}"/>
              </a:ext>
            </a:extLst>
          </p:cNvPr>
          <p:cNvSpPr>
            <a:spLocks noGrp="1"/>
          </p:cNvSpPr>
          <p:nvPr>
            <p:ph type="title"/>
          </p:nvPr>
        </p:nvSpPr>
        <p:spPr>
          <a:xfrm>
            <a:off x="643467" y="643467"/>
            <a:ext cx="3363974" cy="1728044"/>
          </a:xfrm>
          <a:noFill/>
          <a:ln>
            <a:solidFill>
              <a:schemeClr val="bg1"/>
            </a:solidFill>
          </a:ln>
        </p:spPr>
        <p:txBody>
          <a:bodyPr wrap="square">
            <a:normAutofit/>
          </a:bodyPr>
          <a:lstStyle/>
          <a:p>
            <a:r>
              <a:rPr lang="nl-NL">
                <a:solidFill>
                  <a:schemeClr val="bg1"/>
                </a:solidFill>
              </a:rPr>
              <a:t>Hoofdstuk 5 sociale problematiek</a:t>
            </a:r>
          </a:p>
        </p:txBody>
      </p:sp>
      <p:sp>
        <p:nvSpPr>
          <p:cNvPr id="3" name="Tijdelijke aanduiding voor inhoud 2">
            <a:extLst>
              <a:ext uri="{FF2B5EF4-FFF2-40B4-BE49-F238E27FC236}">
                <a16:creationId xmlns:a16="http://schemas.microsoft.com/office/drawing/2014/main" id="{1D593B6B-8431-46BF-9B16-6B6AAEECFEA3}"/>
              </a:ext>
            </a:extLst>
          </p:cNvPr>
          <p:cNvSpPr>
            <a:spLocks noGrp="1"/>
          </p:cNvSpPr>
          <p:nvPr>
            <p:ph idx="1"/>
          </p:nvPr>
        </p:nvSpPr>
        <p:spPr>
          <a:xfrm>
            <a:off x="643468" y="2638044"/>
            <a:ext cx="3363974" cy="3415622"/>
          </a:xfrm>
        </p:spPr>
        <p:txBody>
          <a:bodyPr>
            <a:normAutofit/>
          </a:bodyPr>
          <a:lstStyle/>
          <a:p>
            <a:pPr>
              <a:lnSpc>
                <a:spcPct val="90000"/>
              </a:lnSpc>
            </a:pPr>
            <a:endParaRPr lang="nl-NL" dirty="0">
              <a:solidFill>
                <a:schemeClr val="bg1"/>
              </a:solidFill>
            </a:endParaRPr>
          </a:p>
          <a:p>
            <a:pPr>
              <a:lnSpc>
                <a:spcPct val="90000"/>
              </a:lnSpc>
            </a:pPr>
            <a:r>
              <a:rPr lang="nl-NL" dirty="0">
                <a:solidFill>
                  <a:schemeClr val="bg1"/>
                </a:solidFill>
              </a:rPr>
              <a:t>‘gedrag van een persoon dat door een grote groepen mensen als een probleem wordt gezien’</a:t>
            </a:r>
          </a:p>
          <a:p>
            <a:pPr>
              <a:lnSpc>
                <a:spcPct val="90000"/>
              </a:lnSpc>
            </a:pPr>
            <a:endParaRPr lang="nl-NL" dirty="0">
              <a:solidFill>
                <a:schemeClr val="bg1"/>
              </a:solidFill>
            </a:endParaRPr>
          </a:p>
          <a:p>
            <a:pPr>
              <a:lnSpc>
                <a:spcPct val="90000"/>
              </a:lnSpc>
            </a:pPr>
            <a:r>
              <a:rPr lang="nl-NL" dirty="0">
                <a:solidFill>
                  <a:schemeClr val="bg1"/>
                </a:solidFill>
              </a:rPr>
              <a:t>Pesten, spijbelen, laaggeletterdheid, mishandeling, geldproblematiek, vechtscheidingen en radicalisering </a:t>
            </a:r>
          </a:p>
          <a:p>
            <a:pPr>
              <a:lnSpc>
                <a:spcPct val="90000"/>
              </a:lnSpc>
            </a:pPr>
            <a:endParaRPr lang="nl-NL" dirty="0">
              <a:solidFill>
                <a:schemeClr val="bg1"/>
              </a:solidFill>
            </a:endParaRPr>
          </a:p>
        </p:txBody>
      </p:sp>
      <p:pic>
        <p:nvPicPr>
          <p:cNvPr id="6146" name="Picture 2" descr="Afbeeldingsresultaat voor sociale problematiek pesten">
            <a:extLst>
              <a:ext uri="{FF2B5EF4-FFF2-40B4-BE49-F238E27FC236}">
                <a16:creationId xmlns:a16="http://schemas.microsoft.com/office/drawing/2014/main" id="{2F5D2915-8207-4983-93E3-3B98A8228FBE}"/>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297763" y="1262271"/>
            <a:ext cx="6250769" cy="41725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130234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15E4FE7-8F22-4864-98DA-987C5FD3DF3B}"/>
              </a:ext>
            </a:extLst>
          </p:cNvPr>
          <p:cNvSpPr>
            <a:spLocks noGrp="1"/>
          </p:cNvSpPr>
          <p:nvPr>
            <p:ph type="title"/>
          </p:nvPr>
        </p:nvSpPr>
        <p:spPr>
          <a:xfrm>
            <a:off x="2088261" y="374142"/>
            <a:ext cx="7729728" cy="1188720"/>
          </a:xfrm>
        </p:spPr>
        <p:txBody>
          <a:bodyPr/>
          <a:lstStyle/>
          <a:p>
            <a:r>
              <a:rPr lang="nl-NL" dirty="0"/>
              <a:t>Hoofdstuk 5 sociale problematiek </a:t>
            </a:r>
          </a:p>
        </p:txBody>
      </p:sp>
      <p:sp>
        <p:nvSpPr>
          <p:cNvPr id="3" name="Tijdelijke aanduiding voor inhoud 2">
            <a:extLst>
              <a:ext uri="{FF2B5EF4-FFF2-40B4-BE49-F238E27FC236}">
                <a16:creationId xmlns:a16="http://schemas.microsoft.com/office/drawing/2014/main" id="{C82E1B3B-70E2-4A02-A5BA-C3F941E23C43}"/>
              </a:ext>
            </a:extLst>
          </p:cNvPr>
          <p:cNvSpPr>
            <a:spLocks noGrp="1"/>
          </p:cNvSpPr>
          <p:nvPr>
            <p:ph idx="1"/>
          </p:nvPr>
        </p:nvSpPr>
        <p:spPr>
          <a:xfrm>
            <a:off x="2088261" y="1913573"/>
            <a:ext cx="8696325" cy="4743831"/>
          </a:xfrm>
        </p:spPr>
        <p:txBody>
          <a:bodyPr>
            <a:normAutofit lnSpcReduction="10000"/>
          </a:bodyPr>
          <a:lstStyle/>
          <a:p>
            <a:r>
              <a:rPr lang="nl-NL" dirty="0"/>
              <a:t>Wetgeving en protocollen </a:t>
            </a:r>
          </a:p>
          <a:p>
            <a:r>
              <a:rPr lang="nl-NL" dirty="0"/>
              <a:t>Stappenplan en meldcode </a:t>
            </a:r>
          </a:p>
          <a:p>
            <a:r>
              <a:rPr lang="nl-NL" dirty="0"/>
              <a:t>1 In kaart brengen van de situatie</a:t>
            </a:r>
          </a:p>
          <a:p>
            <a:r>
              <a:rPr lang="nl-NL" dirty="0"/>
              <a:t>2 Overleggen met collega’s, het raadplegen van Veilig thuis</a:t>
            </a:r>
          </a:p>
          <a:p>
            <a:r>
              <a:rPr lang="nl-NL" dirty="0"/>
              <a:t>3 Een gesprek voeren met de betrokkenen</a:t>
            </a:r>
          </a:p>
          <a:p>
            <a:r>
              <a:rPr lang="nl-NL" dirty="0"/>
              <a:t>4 Wegen van huiselijk geweld of mishandeling en bij twijfel Veilig thuis raadplegen</a:t>
            </a:r>
          </a:p>
          <a:p>
            <a:r>
              <a:rPr lang="nl-NL" dirty="0"/>
              <a:t>5 Besluiten om zelf hulp te organiseren of het voorval te melden</a:t>
            </a:r>
          </a:p>
          <a:p>
            <a:endParaRPr lang="nl-NL" dirty="0"/>
          </a:p>
          <a:p>
            <a:r>
              <a:rPr lang="nl-NL" dirty="0"/>
              <a:t>Wat kan jij doen als professional tegen sociale problematiek: 1 luisteren en doorvragen</a:t>
            </a:r>
          </a:p>
          <a:p>
            <a:r>
              <a:rPr lang="nl-NL" dirty="0"/>
              <a:t>2 kennis van de sociale kaart 3 kennis hebben van sociale problematieken 4 handelen</a:t>
            </a:r>
          </a:p>
          <a:p>
            <a:endParaRPr lang="nl-NL" dirty="0"/>
          </a:p>
          <a:p>
            <a:r>
              <a:rPr lang="nl-NL" dirty="0"/>
              <a:t>Welke organisaties zetten zich in tegen sociale problematiek: Gemeente, GGD, Centrum voor jeugd en gezin, Veilig thuis, verslavingszorg ect. </a:t>
            </a:r>
          </a:p>
          <a:p>
            <a:endParaRPr lang="nl-NL" dirty="0"/>
          </a:p>
          <a:p>
            <a:endParaRPr lang="nl-NL" dirty="0"/>
          </a:p>
        </p:txBody>
      </p:sp>
    </p:spTree>
    <p:extLst>
      <p:ext uri="{BB962C8B-B14F-4D97-AF65-F5344CB8AC3E}">
        <p14:creationId xmlns:p14="http://schemas.microsoft.com/office/powerpoint/2010/main" val="7293037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A929170-21B3-42A7-A838-237BA1DA1E90}"/>
              </a:ext>
            </a:extLst>
          </p:cNvPr>
          <p:cNvSpPr>
            <a:spLocks noGrp="1"/>
          </p:cNvSpPr>
          <p:nvPr>
            <p:ph type="title"/>
          </p:nvPr>
        </p:nvSpPr>
        <p:spPr>
          <a:xfrm>
            <a:off x="829781" y="2708804"/>
            <a:ext cx="3698803" cy="1440394"/>
          </a:xfrm>
          <a:noFill/>
          <a:ln>
            <a:solidFill>
              <a:schemeClr val="tx1"/>
            </a:solidFill>
          </a:ln>
        </p:spPr>
        <p:txBody>
          <a:bodyPr>
            <a:normAutofit/>
          </a:bodyPr>
          <a:lstStyle/>
          <a:p>
            <a:r>
              <a:rPr lang="nl-NL" sz="2400" b="1">
                <a:solidFill>
                  <a:schemeClr val="tx1"/>
                </a:solidFill>
              </a:rPr>
              <a:t>Belangrijk hoofdstuk 5</a:t>
            </a:r>
          </a:p>
        </p:txBody>
      </p:sp>
      <p:sp>
        <p:nvSpPr>
          <p:cNvPr id="8" name="Rectangle 7">
            <a:extLst>
              <a:ext uri="{FF2B5EF4-FFF2-40B4-BE49-F238E27FC236}">
                <a16:creationId xmlns:a16="http://schemas.microsoft.com/office/drawing/2014/main" id="{FB403EBD-907E-4D59-98D4-A72CD1063C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15061" y="-2"/>
            <a:ext cx="6876939" cy="6858002"/>
          </a:xfrm>
          <a:prstGeom prst="rect">
            <a:avLst/>
          </a:prstGeom>
          <a:solidFill>
            <a:schemeClr val="tx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jdelijke aanduiding voor inhoud 2">
            <a:extLst>
              <a:ext uri="{FF2B5EF4-FFF2-40B4-BE49-F238E27FC236}">
                <a16:creationId xmlns:a16="http://schemas.microsoft.com/office/drawing/2014/main" id="{E0977B72-47E9-418D-BF8A-4FEE0C7578A5}"/>
              </a:ext>
            </a:extLst>
          </p:cNvPr>
          <p:cNvSpPr>
            <a:spLocks noGrp="1"/>
          </p:cNvSpPr>
          <p:nvPr>
            <p:ph idx="1"/>
          </p:nvPr>
        </p:nvSpPr>
        <p:spPr>
          <a:xfrm>
            <a:off x="6049182" y="802638"/>
            <a:ext cx="5408696" cy="5252722"/>
          </a:xfrm>
        </p:spPr>
        <p:txBody>
          <a:bodyPr anchor="ctr">
            <a:normAutofit/>
          </a:bodyPr>
          <a:lstStyle/>
          <a:p>
            <a:r>
              <a:rPr lang="nl-NL">
                <a:solidFill>
                  <a:schemeClr val="bg1"/>
                </a:solidFill>
              </a:rPr>
              <a:t>Wat is sociale problematiek? Welke thema’s vallen hieronder?</a:t>
            </a:r>
          </a:p>
          <a:p>
            <a:r>
              <a:rPr lang="nl-NL">
                <a:solidFill>
                  <a:schemeClr val="bg1"/>
                </a:solidFill>
              </a:rPr>
              <a:t>Voorbeelden van sociale problematiek</a:t>
            </a:r>
          </a:p>
          <a:p>
            <a:r>
              <a:rPr lang="nl-NL">
                <a:solidFill>
                  <a:schemeClr val="bg1"/>
                </a:solidFill>
              </a:rPr>
              <a:t>Welke organisaties zetten zich in voor sociale problematiek en wat doen zij? Ken voorbeelden.</a:t>
            </a:r>
          </a:p>
          <a:p>
            <a:r>
              <a:rPr lang="nl-NL">
                <a:solidFill>
                  <a:schemeClr val="bg1"/>
                </a:solidFill>
              </a:rPr>
              <a:t>Wat kan je als begeleider doen?</a:t>
            </a:r>
          </a:p>
          <a:p>
            <a:endParaRPr lang="nl-NL">
              <a:solidFill>
                <a:schemeClr val="bg1"/>
              </a:solidFill>
            </a:endParaRPr>
          </a:p>
        </p:txBody>
      </p:sp>
    </p:spTree>
    <p:extLst>
      <p:ext uri="{BB962C8B-B14F-4D97-AF65-F5344CB8AC3E}">
        <p14:creationId xmlns:p14="http://schemas.microsoft.com/office/powerpoint/2010/main" val="2511965597"/>
      </p:ext>
    </p:extLst>
  </p:cSld>
  <p:clrMapOvr>
    <a:overrideClrMapping bg1="dk1" tx1="lt1" bg2="dk2" tx2="lt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useBgFill="1">
        <p:nvSpPr>
          <p:cNvPr id="7172" name="Rectangle 70">
            <a:extLst>
              <a:ext uri="{FF2B5EF4-FFF2-40B4-BE49-F238E27FC236}">
                <a16:creationId xmlns:a16="http://schemas.microsoft.com/office/drawing/2014/main" id="{1660E788-AFA9-4A1B-9991-6AA74632A1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73" name="Rectangle 72">
            <a:extLst>
              <a:ext uri="{FF2B5EF4-FFF2-40B4-BE49-F238E27FC236}">
                <a16:creationId xmlns:a16="http://schemas.microsoft.com/office/drawing/2014/main" id="{867D4867-5BA7-4462-B2F6-A23F4A622A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544653" cy="6858000"/>
          </a:xfrm>
          <a:prstGeom prst="rect">
            <a:avLst/>
          </a:prstGeom>
          <a:solidFill>
            <a:schemeClr val="tx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93B7A192-0577-44A2-9201-1E68164C7A19}"/>
              </a:ext>
            </a:extLst>
          </p:cNvPr>
          <p:cNvSpPr>
            <a:spLocks noGrp="1"/>
          </p:cNvSpPr>
          <p:nvPr>
            <p:ph type="title"/>
          </p:nvPr>
        </p:nvSpPr>
        <p:spPr>
          <a:xfrm>
            <a:off x="643467" y="447211"/>
            <a:ext cx="6096381" cy="887382"/>
          </a:xfrm>
          <a:noFill/>
          <a:ln>
            <a:solidFill>
              <a:schemeClr val="bg1"/>
            </a:solidFill>
          </a:ln>
        </p:spPr>
        <p:txBody>
          <a:bodyPr wrap="square">
            <a:normAutofit/>
          </a:bodyPr>
          <a:lstStyle/>
          <a:p>
            <a:r>
              <a:rPr lang="nl-NL" dirty="0">
                <a:solidFill>
                  <a:schemeClr val="bg1"/>
                </a:solidFill>
              </a:rPr>
              <a:t>Hoofdstuk 11 medicatie</a:t>
            </a:r>
          </a:p>
        </p:txBody>
      </p:sp>
      <p:sp>
        <p:nvSpPr>
          <p:cNvPr id="3" name="Tijdelijke aanduiding voor inhoud 2">
            <a:extLst>
              <a:ext uri="{FF2B5EF4-FFF2-40B4-BE49-F238E27FC236}">
                <a16:creationId xmlns:a16="http://schemas.microsoft.com/office/drawing/2014/main" id="{BF2DF6EA-6E5D-46D9-9A59-D1FDB9333480}"/>
              </a:ext>
            </a:extLst>
          </p:cNvPr>
          <p:cNvSpPr>
            <a:spLocks noGrp="1"/>
          </p:cNvSpPr>
          <p:nvPr>
            <p:ph idx="1"/>
          </p:nvPr>
        </p:nvSpPr>
        <p:spPr>
          <a:xfrm>
            <a:off x="643467" y="1695235"/>
            <a:ext cx="6661459" cy="4869952"/>
          </a:xfrm>
        </p:spPr>
        <p:txBody>
          <a:bodyPr>
            <a:normAutofit fontScale="32500" lnSpcReduction="20000"/>
          </a:bodyPr>
          <a:lstStyle/>
          <a:p>
            <a:pPr marL="0" indent="0">
              <a:lnSpc>
                <a:spcPct val="90000"/>
              </a:lnSpc>
              <a:buNone/>
            </a:pPr>
            <a:r>
              <a:rPr lang="nl-NL" sz="5500" b="1" dirty="0">
                <a:solidFill>
                  <a:schemeClr val="bg1"/>
                </a:solidFill>
              </a:rPr>
              <a:t>Indeling naar werkingsmechanisme </a:t>
            </a:r>
          </a:p>
          <a:p>
            <a:pPr marL="0" indent="0">
              <a:lnSpc>
                <a:spcPct val="90000"/>
              </a:lnSpc>
              <a:buNone/>
            </a:pPr>
            <a:r>
              <a:rPr lang="nl-NL" sz="5500" dirty="0">
                <a:solidFill>
                  <a:schemeClr val="bg1"/>
                </a:solidFill>
              </a:rPr>
              <a:t>1 de werkzame stof vult de lichaamseigen stoffen aan</a:t>
            </a:r>
          </a:p>
          <a:p>
            <a:pPr marL="0" indent="0">
              <a:lnSpc>
                <a:spcPct val="90000"/>
              </a:lnSpc>
              <a:buNone/>
            </a:pPr>
            <a:r>
              <a:rPr lang="nl-NL" sz="5500" dirty="0">
                <a:solidFill>
                  <a:schemeClr val="bg1"/>
                </a:solidFill>
              </a:rPr>
              <a:t>2 de werkzame stof remt overproductie van lichaamseigen stoffen af</a:t>
            </a:r>
          </a:p>
          <a:p>
            <a:pPr marL="0" indent="0">
              <a:lnSpc>
                <a:spcPct val="90000"/>
              </a:lnSpc>
              <a:buNone/>
            </a:pPr>
            <a:r>
              <a:rPr lang="nl-NL" sz="5500" dirty="0">
                <a:solidFill>
                  <a:schemeClr val="bg1"/>
                </a:solidFill>
              </a:rPr>
              <a:t>3 een nieuwe stof die niet in het lichaam voorkomt</a:t>
            </a:r>
          </a:p>
          <a:p>
            <a:pPr>
              <a:lnSpc>
                <a:spcPct val="90000"/>
              </a:lnSpc>
            </a:pPr>
            <a:endParaRPr lang="nl-NL" sz="5500" dirty="0">
              <a:solidFill>
                <a:schemeClr val="bg1"/>
              </a:solidFill>
            </a:endParaRPr>
          </a:p>
          <a:p>
            <a:pPr>
              <a:lnSpc>
                <a:spcPct val="90000"/>
              </a:lnSpc>
            </a:pPr>
            <a:r>
              <a:rPr lang="nl-NL" sz="5500" b="1" dirty="0">
                <a:solidFill>
                  <a:schemeClr val="bg1"/>
                </a:solidFill>
              </a:rPr>
              <a:t>Indeling naar functie:</a:t>
            </a:r>
          </a:p>
          <a:p>
            <a:pPr>
              <a:lnSpc>
                <a:spcPct val="90000"/>
              </a:lnSpc>
            </a:pPr>
            <a:r>
              <a:rPr lang="nl-NL" sz="5500" b="1" dirty="0">
                <a:solidFill>
                  <a:schemeClr val="bg1"/>
                </a:solidFill>
              </a:rPr>
              <a:t>1 curatieve functie: </a:t>
            </a:r>
            <a:r>
              <a:rPr lang="nl-NL" sz="5500" dirty="0">
                <a:solidFill>
                  <a:schemeClr val="bg1"/>
                </a:solidFill>
              </a:rPr>
              <a:t>genezen</a:t>
            </a:r>
          </a:p>
          <a:p>
            <a:pPr>
              <a:lnSpc>
                <a:spcPct val="90000"/>
              </a:lnSpc>
            </a:pPr>
            <a:r>
              <a:rPr lang="nl-NL" sz="5500" b="1" dirty="0">
                <a:solidFill>
                  <a:schemeClr val="bg1"/>
                </a:solidFill>
              </a:rPr>
              <a:t>2 substitutiefunctie: </a:t>
            </a:r>
            <a:r>
              <a:rPr lang="nl-NL" sz="5500" dirty="0">
                <a:solidFill>
                  <a:schemeClr val="bg1"/>
                </a:solidFill>
              </a:rPr>
              <a:t>vervangen van een stof die het lichaam te weinig aanmaakt</a:t>
            </a:r>
          </a:p>
          <a:p>
            <a:pPr>
              <a:lnSpc>
                <a:spcPct val="90000"/>
              </a:lnSpc>
            </a:pPr>
            <a:r>
              <a:rPr lang="nl-NL" sz="5500" b="1" dirty="0">
                <a:solidFill>
                  <a:schemeClr val="bg1"/>
                </a:solidFill>
              </a:rPr>
              <a:t>3 oreventieve functie: </a:t>
            </a:r>
            <a:r>
              <a:rPr lang="nl-NL" sz="5500" dirty="0">
                <a:solidFill>
                  <a:schemeClr val="bg1"/>
                </a:solidFill>
              </a:rPr>
              <a:t>voorkomen van een ziekte</a:t>
            </a:r>
          </a:p>
          <a:p>
            <a:pPr>
              <a:lnSpc>
                <a:spcPct val="90000"/>
              </a:lnSpc>
            </a:pPr>
            <a:r>
              <a:rPr lang="nl-NL" sz="5500" b="1" dirty="0">
                <a:solidFill>
                  <a:schemeClr val="bg1"/>
                </a:solidFill>
              </a:rPr>
              <a:t>4 symptoombestrijding: </a:t>
            </a:r>
            <a:r>
              <a:rPr lang="nl-NL" sz="5500" dirty="0">
                <a:solidFill>
                  <a:schemeClr val="bg1"/>
                </a:solidFill>
              </a:rPr>
              <a:t>ziekte bestrijden</a:t>
            </a:r>
          </a:p>
          <a:p>
            <a:pPr>
              <a:lnSpc>
                <a:spcPct val="90000"/>
              </a:lnSpc>
            </a:pPr>
            <a:r>
              <a:rPr lang="nl-NL" sz="5500" b="1" dirty="0">
                <a:solidFill>
                  <a:schemeClr val="bg1"/>
                </a:solidFill>
              </a:rPr>
              <a:t>5 diagnostische functie: </a:t>
            </a:r>
            <a:r>
              <a:rPr lang="nl-NL" sz="5500" dirty="0">
                <a:solidFill>
                  <a:schemeClr val="bg1"/>
                </a:solidFill>
              </a:rPr>
              <a:t>middelen voor het stellen van een diagnose bv contrastvloeistof voor een scan</a:t>
            </a:r>
          </a:p>
          <a:p>
            <a:pPr>
              <a:lnSpc>
                <a:spcPct val="90000"/>
              </a:lnSpc>
            </a:pPr>
            <a:endParaRPr lang="nl-NL" sz="5500" dirty="0">
              <a:solidFill>
                <a:schemeClr val="bg1"/>
              </a:solidFill>
            </a:endParaRPr>
          </a:p>
          <a:p>
            <a:pPr marL="0" indent="0">
              <a:lnSpc>
                <a:spcPct val="90000"/>
              </a:lnSpc>
              <a:buNone/>
            </a:pPr>
            <a:r>
              <a:rPr lang="nl-NL" sz="5500" dirty="0">
                <a:solidFill>
                  <a:schemeClr val="bg1"/>
                </a:solidFill>
              </a:rPr>
              <a:t>van indicatie tot aflevering </a:t>
            </a:r>
            <a:r>
              <a:rPr lang="nl-NL" sz="5500" dirty="0">
                <a:solidFill>
                  <a:schemeClr val="bg1"/>
                </a:solidFill>
                <a:sym typeface="Wingdings" panose="05000000000000000000" pitchFamily="2" charset="2"/>
              </a:rPr>
              <a:t></a:t>
            </a:r>
            <a:r>
              <a:rPr lang="nl-NL" sz="5500" dirty="0">
                <a:solidFill>
                  <a:schemeClr val="bg1"/>
                </a:solidFill>
              </a:rPr>
              <a:t> controle en veiligheid</a:t>
            </a:r>
          </a:p>
          <a:p>
            <a:pPr marL="0" indent="0">
              <a:lnSpc>
                <a:spcPct val="90000"/>
              </a:lnSpc>
              <a:buNone/>
            </a:pPr>
            <a:r>
              <a:rPr lang="nl-NL" sz="5500" dirty="0">
                <a:solidFill>
                  <a:schemeClr val="bg1"/>
                </a:solidFill>
              </a:rPr>
              <a:t> </a:t>
            </a:r>
          </a:p>
          <a:p>
            <a:pPr marL="0" indent="0">
              <a:lnSpc>
                <a:spcPct val="90000"/>
              </a:lnSpc>
              <a:buNone/>
            </a:pPr>
            <a:endParaRPr lang="nl-NL" sz="700" dirty="0">
              <a:solidFill>
                <a:schemeClr val="bg1"/>
              </a:solidFill>
            </a:endParaRPr>
          </a:p>
        </p:txBody>
      </p:sp>
      <p:pic>
        <p:nvPicPr>
          <p:cNvPr id="7170" name="Picture 2" descr="Afbeeldingsresultaat voor medicatie">
            <a:extLst>
              <a:ext uri="{FF2B5EF4-FFF2-40B4-BE49-F238E27FC236}">
                <a16:creationId xmlns:a16="http://schemas.microsoft.com/office/drawing/2014/main" id="{EC22A331-A965-4134-80E3-E70EBAD51300}"/>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119870" y="2042836"/>
            <a:ext cx="3428662" cy="25714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23694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686C79FB-C086-476A-BD36-A3485AD54094}"/>
              </a:ext>
            </a:extLst>
          </p:cNvPr>
          <p:cNvSpPr>
            <a:spLocks noGrp="1"/>
          </p:cNvSpPr>
          <p:nvPr>
            <p:ph type="title"/>
          </p:nvPr>
        </p:nvSpPr>
        <p:spPr>
          <a:xfrm>
            <a:off x="1260873" y="1586484"/>
            <a:ext cx="3685032" cy="3685032"/>
          </a:xfrm>
          <a:prstGeom prst="ellipse">
            <a:avLst/>
          </a:prstGeom>
          <a:solidFill>
            <a:schemeClr val="accent2">
              <a:lumMod val="75000"/>
            </a:schemeClr>
          </a:solidFill>
          <a:ln>
            <a:noFill/>
          </a:ln>
        </p:spPr>
        <p:txBody>
          <a:bodyPr>
            <a:normAutofit/>
          </a:bodyPr>
          <a:lstStyle/>
          <a:p>
            <a:r>
              <a:rPr lang="nl-NL" sz="3000">
                <a:solidFill>
                  <a:srgbClr val="FFFFFF"/>
                </a:solidFill>
              </a:rPr>
              <a:t>Terugblik</a:t>
            </a:r>
          </a:p>
        </p:txBody>
      </p:sp>
      <p:sp>
        <p:nvSpPr>
          <p:cNvPr id="3" name="Tijdelijke aanduiding voor inhoud 2">
            <a:extLst>
              <a:ext uri="{FF2B5EF4-FFF2-40B4-BE49-F238E27FC236}">
                <a16:creationId xmlns:a16="http://schemas.microsoft.com/office/drawing/2014/main" id="{C9ECBB7A-34D4-4C72-997C-8193DC73D382}"/>
              </a:ext>
            </a:extLst>
          </p:cNvPr>
          <p:cNvSpPr>
            <a:spLocks noGrp="1"/>
          </p:cNvSpPr>
          <p:nvPr>
            <p:ph idx="1"/>
          </p:nvPr>
        </p:nvSpPr>
        <p:spPr>
          <a:xfrm>
            <a:off x="5591695" y="1402080"/>
            <a:ext cx="5320696" cy="4053840"/>
          </a:xfrm>
        </p:spPr>
        <p:txBody>
          <a:bodyPr anchor="ctr">
            <a:normAutofit/>
          </a:bodyPr>
          <a:lstStyle/>
          <a:p>
            <a:pPr>
              <a:buFontTx/>
              <a:buChar char="-"/>
            </a:pPr>
            <a:r>
              <a:rPr lang="nl-NL" dirty="0"/>
              <a:t>Vorige week:</a:t>
            </a:r>
          </a:p>
          <a:p>
            <a:pPr marL="0" indent="0">
              <a:buNone/>
            </a:pPr>
            <a:endParaRPr lang="nl-NL" dirty="0"/>
          </a:p>
          <a:p>
            <a:pPr marL="0" indent="0">
              <a:buNone/>
            </a:pPr>
            <a:r>
              <a:rPr lang="nl-NL" dirty="0"/>
              <a:t>Documentaire gekeken Tygo in de psychiatrie</a:t>
            </a:r>
          </a:p>
          <a:p>
            <a:pPr marL="0" indent="0">
              <a:buNone/>
            </a:pPr>
            <a:endParaRPr lang="nl-NL" dirty="0"/>
          </a:p>
          <a:p>
            <a:pPr marL="0" indent="0">
              <a:buNone/>
            </a:pPr>
            <a:r>
              <a:rPr lang="nl-NL" dirty="0"/>
              <a:t>Jullie zouden nadenken of je nog vragen had omtrent de hoofdstukken voor de toetsing</a:t>
            </a:r>
          </a:p>
          <a:p>
            <a:pPr>
              <a:buFontTx/>
              <a:buChar char="-"/>
            </a:pPr>
            <a:endParaRPr lang="nl-NL" dirty="0"/>
          </a:p>
          <a:p>
            <a:pPr marL="0" indent="0">
              <a:buNone/>
            </a:pPr>
            <a:endParaRPr lang="nl-NL" dirty="0"/>
          </a:p>
          <a:p>
            <a:pPr marL="0" indent="0">
              <a:buNone/>
            </a:pPr>
            <a:endParaRPr lang="nl-NL" dirty="0"/>
          </a:p>
        </p:txBody>
      </p:sp>
    </p:spTree>
    <p:extLst>
      <p:ext uri="{BB962C8B-B14F-4D97-AF65-F5344CB8AC3E}">
        <p14:creationId xmlns:p14="http://schemas.microsoft.com/office/powerpoint/2010/main" val="34346418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067B3C2-D8E9-4E7A-8BDA-B51574785B7E}"/>
              </a:ext>
            </a:extLst>
          </p:cNvPr>
          <p:cNvSpPr>
            <a:spLocks noGrp="1"/>
          </p:cNvSpPr>
          <p:nvPr>
            <p:ph type="title"/>
          </p:nvPr>
        </p:nvSpPr>
        <p:spPr/>
        <p:txBody>
          <a:bodyPr/>
          <a:lstStyle/>
          <a:p>
            <a:r>
              <a:rPr lang="nl-NL" dirty="0"/>
              <a:t>Hoofdstuk 11 medicatie</a:t>
            </a:r>
          </a:p>
        </p:txBody>
      </p:sp>
      <p:sp>
        <p:nvSpPr>
          <p:cNvPr id="3" name="Tijdelijke aanduiding voor inhoud 2">
            <a:extLst>
              <a:ext uri="{FF2B5EF4-FFF2-40B4-BE49-F238E27FC236}">
                <a16:creationId xmlns:a16="http://schemas.microsoft.com/office/drawing/2014/main" id="{C5C3BA06-2979-4E7A-BABA-DCE74AD8E3DF}"/>
              </a:ext>
            </a:extLst>
          </p:cNvPr>
          <p:cNvSpPr>
            <a:spLocks noGrp="1"/>
          </p:cNvSpPr>
          <p:nvPr>
            <p:ph idx="1"/>
          </p:nvPr>
        </p:nvSpPr>
        <p:spPr>
          <a:xfrm>
            <a:off x="2231136" y="2638044"/>
            <a:ext cx="7729728" cy="3896106"/>
          </a:xfrm>
        </p:spPr>
        <p:txBody>
          <a:bodyPr>
            <a:normAutofit fontScale="92500"/>
          </a:bodyPr>
          <a:lstStyle/>
          <a:p>
            <a:r>
              <a:rPr lang="nl-NL" b="1" dirty="0"/>
              <a:t>Indicatie = </a:t>
            </a:r>
            <a:r>
              <a:rPr lang="nl-NL" dirty="0"/>
              <a:t>de reden waarom een arts een medicijn voorschrijft</a:t>
            </a:r>
          </a:p>
          <a:p>
            <a:r>
              <a:rPr lang="nl-NL" b="1" dirty="0"/>
              <a:t>Contra-indicatie = </a:t>
            </a:r>
            <a:r>
              <a:rPr lang="nl-NL" dirty="0"/>
              <a:t>redenen waarom een arts </a:t>
            </a:r>
            <a:r>
              <a:rPr lang="nl-NL" u="sng" dirty="0"/>
              <a:t>juist niet </a:t>
            </a:r>
            <a:r>
              <a:rPr lang="nl-NL" dirty="0"/>
              <a:t>een medicijn voorschrijft </a:t>
            </a:r>
          </a:p>
          <a:p>
            <a:endParaRPr lang="nl-NL" dirty="0"/>
          </a:p>
          <a:p>
            <a:pPr marL="0" indent="0">
              <a:buNone/>
            </a:pPr>
            <a:r>
              <a:rPr lang="nl-NL" b="1" dirty="0">
                <a:sym typeface="Wingdings" panose="05000000000000000000" pitchFamily="2" charset="2"/>
              </a:rPr>
              <a:t>Dubbelmedicatie: </a:t>
            </a:r>
            <a:r>
              <a:rPr lang="nl-NL" dirty="0">
                <a:sym typeface="Wingdings" panose="05000000000000000000" pitchFamily="2" charset="2"/>
              </a:rPr>
              <a:t>het gelijktijdig gebruik van meer medicijnen die dezelfde werkzame stoffen bevatten, bijvoorbeeld hetzelfde medicijn van een ander merk.</a:t>
            </a:r>
            <a:endParaRPr lang="nl-NL" b="1" dirty="0">
              <a:sym typeface="Wingdings" panose="05000000000000000000" pitchFamily="2" charset="2"/>
            </a:endParaRPr>
          </a:p>
          <a:p>
            <a:pPr marL="0" indent="0">
              <a:buNone/>
            </a:pPr>
            <a:r>
              <a:rPr lang="nl-NL" b="1" dirty="0"/>
              <a:t>Het recept en stickers!</a:t>
            </a:r>
          </a:p>
          <a:p>
            <a:pPr marL="0" indent="0">
              <a:buNone/>
            </a:pPr>
            <a:endParaRPr lang="nl-NL" b="1" dirty="0"/>
          </a:p>
          <a:p>
            <a:pPr algn="ctr"/>
            <a:r>
              <a:rPr lang="nl-NL" b="1" dirty="0"/>
              <a:t>Polyfarmacie: </a:t>
            </a:r>
            <a:r>
              <a:rPr lang="nl-NL" dirty="0"/>
              <a:t>Poly betekent veel. </a:t>
            </a:r>
          </a:p>
          <a:p>
            <a:pPr algn="ctr"/>
            <a:r>
              <a:rPr lang="nl-NL" dirty="0"/>
              <a:t>Polyfarmacie is een term voor het gebruik van veel medicijnen tegelijk. De vraag is: wat is veel? Een gangbare definitie van </a:t>
            </a:r>
            <a:r>
              <a:rPr lang="nl-NL" b="1" dirty="0"/>
              <a:t>polyfarmacie</a:t>
            </a:r>
            <a:r>
              <a:rPr lang="nl-NL" dirty="0"/>
              <a:t>: het chronisch gebruik van vijf of meer verschillende medicijnen. </a:t>
            </a:r>
          </a:p>
          <a:p>
            <a:pPr marL="0" indent="0">
              <a:buNone/>
            </a:pPr>
            <a:endParaRPr lang="nl-NL" b="1" dirty="0"/>
          </a:p>
          <a:p>
            <a:pPr marL="0" indent="0">
              <a:buNone/>
            </a:pPr>
            <a:endParaRPr lang="nl-NL" dirty="0"/>
          </a:p>
        </p:txBody>
      </p:sp>
    </p:spTree>
    <p:extLst>
      <p:ext uri="{BB962C8B-B14F-4D97-AF65-F5344CB8AC3E}">
        <p14:creationId xmlns:p14="http://schemas.microsoft.com/office/powerpoint/2010/main" val="5207697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AFA60E-81A2-43A9-ACCE-C15BEAD6450C}"/>
              </a:ext>
            </a:extLst>
          </p:cNvPr>
          <p:cNvSpPr>
            <a:spLocks noGrp="1"/>
          </p:cNvSpPr>
          <p:nvPr>
            <p:ph type="title"/>
          </p:nvPr>
        </p:nvSpPr>
        <p:spPr>
          <a:xfrm>
            <a:off x="829781" y="2708804"/>
            <a:ext cx="3698803" cy="1440394"/>
          </a:xfrm>
          <a:noFill/>
          <a:ln>
            <a:solidFill>
              <a:schemeClr val="tx1"/>
            </a:solidFill>
          </a:ln>
        </p:spPr>
        <p:txBody>
          <a:bodyPr>
            <a:normAutofit/>
          </a:bodyPr>
          <a:lstStyle/>
          <a:p>
            <a:r>
              <a:rPr lang="nl-NL" sz="2400" b="1">
                <a:solidFill>
                  <a:schemeClr val="tx1"/>
                </a:solidFill>
              </a:rPr>
              <a:t>Belangrijk hoofdstuk 11 </a:t>
            </a:r>
          </a:p>
        </p:txBody>
      </p:sp>
      <p:sp>
        <p:nvSpPr>
          <p:cNvPr id="8" name="Rectangle 7">
            <a:extLst>
              <a:ext uri="{FF2B5EF4-FFF2-40B4-BE49-F238E27FC236}">
                <a16:creationId xmlns:a16="http://schemas.microsoft.com/office/drawing/2014/main" id="{FB403EBD-907E-4D59-98D4-A72CD1063C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15061" y="-2"/>
            <a:ext cx="6876939" cy="6858002"/>
          </a:xfrm>
          <a:prstGeom prst="rect">
            <a:avLst/>
          </a:prstGeom>
          <a:solidFill>
            <a:schemeClr val="tx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jdelijke aanduiding voor inhoud 2">
            <a:extLst>
              <a:ext uri="{FF2B5EF4-FFF2-40B4-BE49-F238E27FC236}">
                <a16:creationId xmlns:a16="http://schemas.microsoft.com/office/drawing/2014/main" id="{2DF84BA1-FE56-40D8-9390-9E8314AC679B}"/>
              </a:ext>
            </a:extLst>
          </p:cNvPr>
          <p:cNvSpPr>
            <a:spLocks noGrp="1"/>
          </p:cNvSpPr>
          <p:nvPr>
            <p:ph idx="1"/>
          </p:nvPr>
        </p:nvSpPr>
        <p:spPr>
          <a:xfrm>
            <a:off x="6049182" y="802638"/>
            <a:ext cx="5408696" cy="5252722"/>
          </a:xfrm>
        </p:spPr>
        <p:txBody>
          <a:bodyPr anchor="ctr">
            <a:normAutofit/>
          </a:bodyPr>
          <a:lstStyle/>
          <a:p>
            <a:r>
              <a:rPr lang="nl-NL" dirty="0">
                <a:solidFill>
                  <a:schemeClr val="bg1"/>
                </a:solidFill>
              </a:rPr>
              <a:t>Ken je indelingen en weet wat deze inhouden</a:t>
            </a:r>
          </a:p>
          <a:p>
            <a:r>
              <a:rPr lang="nl-NL" dirty="0">
                <a:solidFill>
                  <a:schemeClr val="bg1"/>
                </a:solidFill>
              </a:rPr>
              <a:t>Ken je termen die bij dit hoofdstuk horen en weet wat deze betekenen en waar deze toe kunnen leiden. </a:t>
            </a:r>
          </a:p>
          <a:p>
            <a:r>
              <a:rPr lang="nl-NL" dirty="0">
                <a:solidFill>
                  <a:schemeClr val="bg1"/>
                </a:solidFill>
              </a:rPr>
              <a:t>Ken het proces van indicatie tot aflevering en controle en veiligheid</a:t>
            </a:r>
          </a:p>
          <a:p>
            <a:pPr marL="0" indent="0">
              <a:buNone/>
            </a:pPr>
            <a:endParaRPr lang="nl-NL" dirty="0">
              <a:solidFill>
                <a:schemeClr val="bg1"/>
              </a:solidFill>
            </a:endParaRPr>
          </a:p>
        </p:txBody>
      </p:sp>
    </p:spTree>
    <p:extLst>
      <p:ext uri="{BB962C8B-B14F-4D97-AF65-F5344CB8AC3E}">
        <p14:creationId xmlns:p14="http://schemas.microsoft.com/office/powerpoint/2010/main" val="541021384"/>
      </p:ext>
    </p:extLst>
  </p:cSld>
  <p:clrMapOvr>
    <a:overrideClrMapping bg1="dk1" tx1="lt1" bg2="dk2" tx2="lt2" accent1="accent1" accent2="accent2" accent3="accent3" accent4="accent4" accent5="accent5" accent6="accent6" hlink="hlink" folHlink="folHlink"/>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98F87B30-F2A7-4088-BEBF-D71BD07C4882}"/>
              </a:ext>
            </a:extLst>
          </p:cNvPr>
          <p:cNvSpPr>
            <a:spLocks noGrp="1"/>
          </p:cNvSpPr>
          <p:nvPr>
            <p:ph type="title"/>
          </p:nvPr>
        </p:nvSpPr>
        <p:spPr>
          <a:xfrm>
            <a:off x="1260873" y="1586484"/>
            <a:ext cx="3685032" cy="3685032"/>
          </a:xfrm>
          <a:prstGeom prst="ellipse">
            <a:avLst/>
          </a:prstGeom>
          <a:solidFill>
            <a:schemeClr val="accent2">
              <a:lumMod val="75000"/>
            </a:schemeClr>
          </a:solidFill>
          <a:ln>
            <a:noFill/>
          </a:ln>
        </p:spPr>
        <p:txBody>
          <a:bodyPr>
            <a:normAutofit/>
          </a:bodyPr>
          <a:lstStyle/>
          <a:p>
            <a:r>
              <a:rPr lang="nl-NL" sz="2600">
                <a:solidFill>
                  <a:srgbClr val="FFFFFF"/>
                </a:solidFill>
              </a:rPr>
              <a:t>Proeftoets</a:t>
            </a:r>
          </a:p>
        </p:txBody>
      </p:sp>
      <p:sp>
        <p:nvSpPr>
          <p:cNvPr id="3" name="Tijdelijke aanduiding voor inhoud 2">
            <a:extLst>
              <a:ext uri="{FF2B5EF4-FFF2-40B4-BE49-F238E27FC236}">
                <a16:creationId xmlns:a16="http://schemas.microsoft.com/office/drawing/2014/main" id="{8995D76A-8F98-4312-92B4-9C9917E66DF9}"/>
              </a:ext>
            </a:extLst>
          </p:cNvPr>
          <p:cNvSpPr>
            <a:spLocks noGrp="1"/>
          </p:cNvSpPr>
          <p:nvPr>
            <p:ph idx="1"/>
          </p:nvPr>
        </p:nvSpPr>
        <p:spPr>
          <a:xfrm>
            <a:off x="5089354" y="354459"/>
            <a:ext cx="7102645" cy="6503541"/>
          </a:xfrm>
        </p:spPr>
        <p:txBody>
          <a:bodyPr anchor="ctr">
            <a:normAutofit/>
          </a:bodyPr>
          <a:lstStyle/>
          <a:p>
            <a:pPr>
              <a:lnSpc>
                <a:spcPct val="90000"/>
              </a:lnSpc>
            </a:pPr>
            <a:r>
              <a:rPr lang="nl-NL" b="1" dirty="0"/>
              <a:t>Vraag 1: Wat zijn kenmerkende problemen in het gedrag van cliënten met een autismespectrumstoornis (ASS)?</a:t>
            </a:r>
          </a:p>
          <a:p>
            <a:pPr marL="0" indent="0">
              <a:lnSpc>
                <a:spcPct val="90000"/>
              </a:lnSpc>
              <a:buNone/>
            </a:pPr>
            <a:r>
              <a:rPr lang="nl-NL" sz="1500" dirty="0"/>
              <a:t> </a:t>
            </a:r>
          </a:p>
          <a:p>
            <a:pPr marL="0" indent="0">
              <a:lnSpc>
                <a:spcPct val="90000"/>
              </a:lnSpc>
              <a:buNone/>
            </a:pPr>
            <a:r>
              <a:rPr lang="nl-NL" sz="1500" dirty="0"/>
              <a:t>    A. De cliënt is ongevoelig voor dingen die hij ziet, ruikt of voelt.</a:t>
            </a:r>
          </a:p>
          <a:p>
            <a:pPr marL="0" indent="0">
              <a:lnSpc>
                <a:spcPct val="90000"/>
              </a:lnSpc>
              <a:buNone/>
            </a:pPr>
            <a:r>
              <a:rPr lang="nl-NL" sz="1500" dirty="0"/>
              <a:t>    B. De cliënt kan heel goed hoofdzaken van bijzaken scheiden.</a:t>
            </a:r>
          </a:p>
          <a:p>
            <a:pPr marL="0" indent="0">
              <a:lnSpc>
                <a:spcPct val="90000"/>
              </a:lnSpc>
              <a:buNone/>
            </a:pPr>
            <a:r>
              <a:rPr lang="nl-NL" sz="1500" dirty="0"/>
              <a:t>    C. De cliënt zit vaak vast in zijn eigen routines en rituelen.</a:t>
            </a:r>
          </a:p>
          <a:p>
            <a:pPr marL="0" indent="0">
              <a:lnSpc>
                <a:spcPct val="90000"/>
              </a:lnSpc>
              <a:buNone/>
            </a:pPr>
            <a:r>
              <a:rPr lang="nl-NL" sz="1500" dirty="0"/>
              <a:t>    D. Vriendschappen zijn vaak eenzijdig, omdat de client zich niet kan inleven.</a:t>
            </a:r>
          </a:p>
          <a:p>
            <a:pPr marL="0" indent="0">
              <a:lnSpc>
                <a:spcPct val="90000"/>
              </a:lnSpc>
              <a:buNone/>
            </a:pPr>
            <a:r>
              <a:rPr lang="nl-NL" sz="1500" dirty="0"/>
              <a:t>    E. De cliënt vindt het moeilijk om oogcontact te maken.</a:t>
            </a:r>
          </a:p>
          <a:p>
            <a:pPr marL="0" indent="0">
              <a:lnSpc>
                <a:spcPct val="90000"/>
              </a:lnSpc>
              <a:buNone/>
            </a:pPr>
            <a:r>
              <a:rPr lang="nl-NL" sz="1500" dirty="0"/>
              <a:t>    F. De cliënt kan niet spontaan plezier beleven aan gezamenlijke activiteiten. </a:t>
            </a:r>
          </a:p>
          <a:p>
            <a:pPr>
              <a:lnSpc>
                <a:spcPct val="90000"/>
              </a:lnSpc>
            </a:pPr>
            <a:endParaRPr lang="nl-NL" sz="1500" dirty="0"/>
          </a:p>
          <a:p>
            <a:pPr>
              <a:lnSpc>
                <a:spcPct val="90000"/>
              </a:lnSpc>
            </a:pPr>
            <a:r>
              <a:rPr lang="nl-NL" sz="1500" dirty="0"/>
              <a:t> Antwoord:  A en B zijn niet goed, de rest wel C,D,E en F!</a:t>
            </a:r>
          </a:p>
          <a:p>
            <a:pPr>
              <a:lnSpc>
                <a:spcPct val="90000"/>
              </a:lnSpc>
            </a:pPr>
            <a:endParaRPr lang="nl-NL" sz="1500" dirty="0"/>
          </a:p>
          <a:p>
            <a:pPr>
              <a:lnSpc>
                <a:spcPct val="90000"/>
              </a:lnSpc>
            </a:pPr>
            <a:endParaRPr lang="nl-NL" sz="1500" dirty="0"/>
          </a:p>
        </p:txBody>
      </p:sp>
    </p:spTree>
    <p:extLst>
      <p:ext uri="{BB962C8B-B14F-4D97-AF65-F5344CB8AC3E}">
        <p14:creationId xmlns:p14="http://schemas.microsoft.com/office/powerpoint/2010/main" val="37826981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9" end="9"/>
                                            </p:txEl>
                                          </p:spTgt>
                                        </p:tgtEl>
                                        <p:attrNameLst>
                                          <p:attrName>style.visibility</p:attrName>
                                        </p:attrNameLst>
                                      </p:cBhvr>
                                      <p:to>
                                        <p:strVal val="visible"/>
                                      </p:to>
                                    </p:set>
                                    <p:anim calcmode="lin" valueType="num">
                                      <p:cBhvr additive="base">
                                        <p:cTn id="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2FECBE2A-384A-4208-A35F-3A19DDE59E14}"/>
              </a:ext>
            </a:extLst>
          </p:cNvPr>
          <p:cNvSpPr>
            <a:spLocks noGrp="1"/>
          </p:cNvSpPr>
          <p:nvPr>
            <p:ph type="title"/>
          </p:nvPr>
        </p:nvSpPr>
        <p:spPr>
          <a:xfrm>
            <a:off x="1260873" y="1586484"/>
            <a:ext cx="3685032" cy="3685032"/>
          </a:xfrm>
          <a:prstGeom prst="ellipse">
            <a:avLst/>
          </a:prstGeom>
          <a:solidFill>
            <a:schemeClr val="accent2">
              <a:lumMod val="75000"/>
            </a:schemeClr>
          </a:solidFill>
          <a:ln>
            <a:noFill/>
          </a:ln>
        </p:spPr>
        <p:txBody>
          <a:bodyPr>
            <a:normAutofit/>
          </a:bodyPr>
          <a:lstStyle/>
          <a:p>
            <a:r>
              <a:rPr lang="nl-NL" sz="2600">
                <a:solidFill>
                  <a:srgbClr val="FFFFFF"/>
                </a:solidFill>
              </a:rPr>
              <a:t>proeftoets</a:t>
            </a:r>
          </a:p>
        </p:txBody>
      </p:sp>
      <p:sp>
        <p:nvSpPr>
          <p:cNvPr id="3" name="Tijdelijke aanduiding voor inhoud 2">
            <a:extLst>
              <a:ext uri="{FF2B5EF4-FFF2-40B4-BE49-F238E27FC236}">
                <a16:creationId xmlns:a16="http://schemas.microsoft.com/office/drawing/2014/main" id="{0139911E-4928-43F6-B6AD-1C724F87ECCC}"/>
              </a:ext>
            </a:extLst>
          </p:cNvPr>
          <p:cNvSpPr>
            <a:spLocks noGrp="1"/>
          </p:cNvSpPr>
          <p:nvPr>
            <p:ph idx="1"/>
          </p:nvPr>
        </p:nvSpPr>
        <p:spPr>
          <a:xfrm>
            <a:off x="5378632" y="346752"/>
            <a:ext cx="6524091" cy="6164495"/>
          </a:xfrm>
        </p:spPr>
        <p:txBody>
          <a:bodyPr anchor="ctr">
            <a:normAutofit/>
          </a:bodyPr>
          <a:lstStyle/>
          <a:p>
            <a:pPr>
              <a:lnSpc>
                <a:spcPct val="90000"/>
              </a:lnSpc>
            </a:pPr>
            <a:r>
              <a:rPr lang="nl-NL" sz="2000" b="1" dirty="0"/>
              <a:t>Vraag 2: Wat zijn voorbeelden van stimulerende middelen?</a:t>
            </a:r>
          </a:p>
          <a:p>
            <a:pPr marL="0" indent="0">
              <a:lnSpc>
                <a:spcPct val="90000"/>
              </a:lnSpc>
              <a:buNone/>
            </a:pPr>
            <a:endParaRPr lang="nl-NL" sz="2000" b="1" dirty="0"/>
          </a:p>
          <a:p>
            <a:pPr>
              <a:lnSpc>
                <a:spcPct val="90000"/>
              </a:lnSpc>
            </a:pPr>
            <a:r>
              <a:rPr lang="nl-NL" sz="1500" dirty="0"/>
              <a:t>A kalmeringsmiddelen</a:t>
            </a:r>
          </a:p>
          <a:p>
            <a:pPr>
              <a:lnSpc>
                <a:spcPct val="90000"/>
              </a:lnSpc>
            </a:pPr>
            <a:r>
              <a:rPr lang="nl-NL" sz="1500" dirty="0"/>
              <a:t>B Wiet</a:t>
            </a:r>
          </a:p>
          <a:p>
            <a:pPr>
              <a:lnSpc>
                <a:spcPct val="90000"/>
              </a:lnSpc>
            </a:pPr>
            <a:r>
              <a:rPr lang="nl-NL" sz="1500" dirty="0"/>
              <a:t>C Cocaïne </a:t>
            </a:r>
          </a:p>
          <a:p>
            <a:pPr>
              <a:lnSpc>
                <a:spcPct val="90000"/>
              </a:lnSpc>
            </a:pPr>
            <a:r>
              <a:rPr lang="nl-NL" sz="1500" dirty="0"/>
              <a:t>D Koffie</a:t>
            </a:r>
          </a:p>
          <a:p>
            <a:pPr>
              <a:lnSpc>
                <a:spcPct val="90000"/>
              </a:lnSpc>
            </a:pPr>
            <a:r>
              <a:rPr lang="nl-NL" sz="1500" dirty="0"/>
              <a:t>E  Xtc</a:t>
            </a:r>
          </a:p>
          <a:p>
            <a:pPr>
              <a:lnSpc>
                <a:spcPct val="90000"/>
              </a:lnSpc>
            </a:pPr>
            <a:r>
              <a:rPr lang="nl-NL" sz="1500" dirty="0"/>
              <a:t>F Energiedrankjes</a:t>
            </a:r>
          </a:p>
          <a:p>
            <a:pPr marL="0" indent="0">
              <a:lnSpc>
                <a:spcPct val="90000"/>
              </a:lnSpc>
              <a:buNone/>
            </a:pPr>
            <a:endParaRPr lang="nl-NL" sz="1500" dirty="0"/>
          </a:p>
          <a:p>
            <a:pPr>
              <a:lnSpc>
                <a:spcPct val="90000"/>
              </a:lnSpc>
            </a:pPr>
            <a:r>
              <a:rPr lang="nl-NL" sz="1500" dirty="0"/>
              <a:t>Antwoord: A en B zijn niet goed, de rest wel C,D,E en F. </a:t>
            </a:r>
          </a:p>
          <a:p>
            <a:pPr>
              <a:lnSpc>
                <a:spcPct val="90000"/>
              </a:lnSpc>
            </a:pPr>
            <a:r>
              <a:rPr lang="nl-NL" sz="1500" dirty="0"/>
              <a:t>Waarom? A kalmeringsmiddelen = een verslavend middel </a:t>
            </a:r>
          </a:p>
          <a:p>
            <a:pPr>
              <a:lnSpc>
                <a:spcPct val="90000"/>
              </a:lnSpc>
            </a:pPr>
            <a:r>
              <a:rPr lang="nl-NL" sz="1500" dirty="0"/>
              <a:t>              B wiet = een bewustzijn veranderende middel          </a:t>
            </a:r>
          </a:p>
        </p:txBody>
      </p:sp>
    </p:spTree>
    <p:extLst>
      <p:ext uri="{BB962C8B-B14F-4D97-AF65-F5344CB8AC3E}">
        <p14:creationId xmlns:p14="http://schemas.microsoft.com/office/powerpoint/2010/main" val="1141906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9" end="9"/>
                                            </p:txEl>
                                          </p:spTgt>
                                        </p:tgtEl>
                                        <p:attrNameLst>
                                          <p:attrName>style.visibility</p:attrName>
                                        </p:attrNameLst>
                                      </p:cBhvr>
                                      <p:to>
                                        <p:strVal val="visible"/>
                                      </p:to>
                                    </p:set>
                                    <p:anim calcmode="lin" valueType="num">
                                      <p:cBhvr additive="base">
                                        <p:cTn id="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9" end="9"/>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0" end="10"/>
                                            </p:txEl>
                                          </p:spTgt>
                                        </p:tgtEl>
                                        <p:attrNameLst>
                                          <p:attrName>style.visibility</p:attrName>
                                        </p:attrNameLst>
                                      </p:cBhvr>
                                      <p:to>
                                        <p:strVal val="visible"/>
                                      </p:to>
                                    </p:set>
                                    <p:anim calcmode="lin" valueType="num">
                                      <p:cBhvr additive="base">
                                        <p:cTn id="11"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0" end="10"/>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11" end="11"/>
                                            </p:txEl>
                                          </p:spTgt>
                                        </p:tgtEl>
                                        <p:attrNameLst>
                                          <p:attrName>style.visibility</p:attrName>
                                        </p:attrNameLst>
                                      </p:cBhvr>
                                      <p:to>
                                        <p:strVal val="visible"/>
                                      </p:to>
                                    </p:set>
                                    <p:anim calcmode="lin" valueType="num">
                                      <p:cBhvr additive="base">
                                        <p:cTn id="15"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5F441B60-F5DC-41CE-9BC3-2F9A047AEDCA}"/>
              </a:ext>
            </a:extLst>
          </p:cNvPr>
          <p:cNvSpPr>
            <a:spLocks noGrp="1"/>
          </p:cNvSpPr>
          <p:nvPr>
            <p:ph type="title"/>
          </p:nvPr>
        </p:nvSpPr>
        <p:spPr>
          <a:xfrm>
            <a:off x="1260873" y="1586484"/>
            <a:ext cx="3685032" cy="3685032"/>
          </a:xfrm>
          <a:prstGeom prst="ellipse">
            <a:avLst/>
          </a:prstGeom>
          <a:solidFill>
            <a:schemeClr val="accent2">
              <a:lumMod val="75000"/>
            </a:schemeClr>
          </a:solidFill>
          <a:ln>
            <a:noFill/>
          </a:ln>
        </p:spPr>
        <p:txBody>
          <a:bodyPr>
            <a:normAutofit/>
          </a:bodyPr>
          <a:lstStyle/>
          <a:p>
            <a:r>
              <a:rPr lang="nl-NL" sz="2600">
                <a:solidFill>
                  <a:srgbClr val="FFFFFF"/>
                </a:solidFill>
              </a:rPr>
              <a:t>PROEFTOETS</a:t>
            </a:r>
          </a:p>
        </p:txBody>
      </p:sp>
      <p:sp>
        <p:nvSpPr>
          <p:cNvPr id="3" name="Tijdelijke aanduiding voor inhoud 2">
            <a:extLst>
              <a:ext uri="{FF2B5EF4-FFF2-40B4-BE49-F238E27FC236}">
                <a16:creationId xmlns:a16="http://schemas.microsoft.com/office/drawing/2014/main" id="{926E4698-BFFF-4BEF-AB09-D3F63D70C2E2}"/>
              </a:ext>
            </a:extLst>
          </p:cNvPr>
          <p:cNvSpPr>
            <a:spLocks noGrp="1"/>
          </p:cNvSpPr>
          <p:nvPr>
            <p:ph idx="1"/>
          </p:nvPr>
        </p:nvSpPr>
        <p:spPr>
          <a:xfrm>
            <a:off x="5089355" y="410094"/>
            <a:ext cx="6674555" cy="6083173"/>
          </a:xfrm>
        </p:spPr>
        <p:txBody>
          <a:bodyPr anchor="ctr">
            <a:noAutofit/>
          </a:bodyPr>
          <a:lstStyle/>
          <a:p>
            <a:pPr>
              <a:lnSpc>
                <a:spcPct val="90000"/>
              </a:lnSpc>
            </a:pPr>
            <a:r>
              <a:rPr lang="nl-NL" b="1" dirty="0"/>
              <a:t>Vraag 3: Een vrouw loopt over straat en speekt steeds andere mensen aan. Bij elke persoon heeft ze een ander verhaal, maar het komt erop neer dat iedereen gevaar loopt. Tegen een vrouw zegt ze dat ze niet meer in een auto moet gaan rijden. Tegen een man vertelt ze dat hij een schuld snel af moet lossen, omdat hij anders mishandelt wordt. De mensen die aangesproken worden, lopen snel door en vinden de vrouw maar raar. </a:t>
            </a:r>
          </a:p>
          <a:p>
            <a:pPr>
              <a:lnSpc>
                <a:spcPct val="90000"/>
              </a:lnSpc>
            </a:pPr>
            <a:endParaRPr lang="nl-NL" b="1" dirty="0"/>
          </a:p>
          <a:p>
            <a:pPr>
              <a:lnSpc>
                <a:spcPct val="90000"/>
              </a:lnSpc>
            </a:pPr>
            <a:r>
              <a:rPr lang="nl-NL" b="1" dirty="0"/>
              <a:t>Heeft de vrouw een schizoïde persoonlijkheidsstoornis of een schizotypische persoonlijkheidsstoornis?</a:t>
            </a:r>
          </a:p>
          <a:p>
            <a:pPr>
              <a:lnSpc>
                <a:spcPct val="90000"/>
              </a:lnSpc>
            </a:pPr>
            <a:r>
              <a:rPr lang="nl-NL" dirty="0"/>
              <a:t> A – Een schizotypische persoonlijkheidsstoornis, omdat ze denkt dat ze de toekomst kan voorspellen.</a:t>
            </a:r>
          </a:p>
          <a:p>
            <a:pPr>
              <a:lnSpc>
                <a:spcPct val="90000"/>
              </a:lnSpc>
            </a:pPr>
            <a:r>
              <a:rPr lang="nl-NL" dirty="0"/>
              <a:t>B – Een schizoïde persoonlijkheidsstoornis, omdat ze graag met andere mensen in contact wil komen.</a:t>
            </a:r>
          </a:p>
          <a:p>
            <a:pPr>
              <a:lnSpc>
                <a:spcPct val="90000"/>
              </a:lnSpc>
            </a:pPr>
            <a:r>
              <a:rPr lang="nl-NL" dirty="0"/>
              <a:t>C – Een schizotypische persoonlijkheidsstoornis, omdat ze mensen wel aanspreekt, maar niet echt contact maakt. </a:t>
            </a:r>
          </a:p>
          <a:p>
            <a:pPr>
              <a:lnSpc>
                <a:spcPct val="90000"/>
              </a:lnSpc>
            </a:pPr>
            <a:r>
              <a:rPr lang="nl-NL" dirty="0"/>
              <a:t>D – Een schizoïde persoonlijkheidsstoornis, omdat ze de sociale vaardigheden heeft om anderen aan te spreken? </a:t>
            </a:r>
          </a:p>
        </p:txBody>
      </p:sp>
    </p:spTree>
    <p:extLst>
      <p:ext uri="{BB962C8B-B14F-4D97-AF65-F5344CB8AC3E}">
        <p14:creationId xmlns:p14="http://schemas.microsoft.com/office/powerpoint/2010/main" val="1616990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3530FE0-C542-45A1-BCD8-935787009C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24625" y="640080"/>
            <a:ext cx="8924024" cy="5200996"/>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11817" y="825096"/>
            <a:ext cx="8549640" cy="483096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349" y="1443035"/>
            <a:ext cx="3971932" cy="3971930"/>
          </a:xfrm>
          <a:prstGeom prst="ellipse">
            <a:avLst/>
          </a:prstGeom>
          <a:solidFill>
            <a:srgbClr val="FFFFFF"/>
          </a:solidFill>
          <a:ln w="31750">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0CA843CC-004F-4040-A485-999F00BA7ECB}"/>
              </a:ext>
            </a:extLst>
          </p:cNvPr>
          <p:cNvSpPr>
            <a:spLocks noGrp="1"/>
          </p:cNvSpPr>
          <p:nvPr>
            <p:ph type="title"/>
          </p:nvPr>
        </p:nvSpPr>
        <p:spPr>
          <a:xfrm>
            <a:off x="786799" y="1586484"/>
            <a:ext cx="3685032" cy="3685032"/>
          </a:xfrm>
          <a:prstGeom prst="ellipse">
            <a:avLst/>
          </a:prstGeom>
          <a:solidFill>
            <a:srgbClr val="000000"/>
          </a:solidFill>
          <a:ln>
            <a:noFill/>
          </a:ln>
        </p:spPr>
        <p:txBody>
          <a:bodyPr>
            <a:normAutofit/>
          </a:bodyPr>
          <a:lstStyle/>
          <a:p>
            <a:r>
              <a:rPr lang="nl-NL" sz="2600">
                <a:solidFill>
                  <a:srgbClr val="FFFFFF"/>
                </a:solidFill>
              </a:rPr>
              <a:t>Antwoord vraag 3</a:t>
            </a:r>
          </a:p>
        </p:txBody>
      </p:sp>
      <p:sp>
        <p:nvSpPr>
          <p:cNvPr id="3" name="Tijdelijke aanduiding voor inhoud 2">
            <a:extLst>
              <a:ext uri="{FF2B5EF4-FFF2-40B4-BE49-F238E27FC236}">
                <a16:creationId xmlns:a16="http://schemas.microsoft.com/office/drawing/2014/main" id="{8FC0A459-925B-4A89-A0E4-2E6C0D1D709E}"/>
              </a:ext>
            </a:extLst>
          </p:cNvPr>
          <p:cNvSpPr>
            <a:spLocks noGrp="1"/>
          </p:cNvSpPr>
          <p:nvPr>
            <p:ph idx="1"/>
          </p:nvPr>
        </p:nvSpPr>
        <p:spPr>
          <a:xfrm>
            <a:off x="5159099" y="1283546"/>
            <a:ext cx="6202358" cy="4131419"/>
          </a:xfrm>
        </p:spPr>
        <p:txBody>
          <a:bodyPr anchor="ctr">
            <a:normAutofit/>
          </a:bodyPr>
          <a:lstStyle/>
          <a:p>
            <a:pPr>
              <a:lnSpc>
                <a:spcPct val="90000"/>
              </a:lnSpc>
            </a:pPr>
            <a:r>
              <a:rPr lang="nl-NL" sz="1700" dirty="0">
                <a:solidFill>
                  <a:srgbClr val="404040"/>
                </a:solidFill>
              </a:rPr>
              <a:t>Goede antwoord is:</a:t>
            </a:r>
          </a:p>
          <a:p>
            <a:pPr>
              <a:lnSpc>
                <a:spcPct val="90000"/>
              </a:lnSpc>
            </a:pPr>
            <a:endParaRPr lang="nl-NL" sz="1700" dirty="0">
              <a:solidFill>
                <a:srgbClr val="404040"/>
              </a:solidFill>
            </a:endParaRPr>
          </a:p>
          <a:p>
            <a:pPr>
              <a:lnSpc>
                <a:spcPct val="90000"/>
              </a:lnSpc>
            </a:pPr>
            <a:r>
              <a:rPr lang="nl-NL" sz="1700" dirty="0">
                <a:solidFill>
                  <a:srgbClr val="404040"/>
                </a:solidFill>
              </a:rPr>
              <a:t> A – Een schizotypische persoonlijkheidsstoornis, omdat ze denkt dat ze de toekomst kan voorspellen.</a:t>
            </a:r>
          </a:p>
          <a:p>
            <a:pPr>
              <a:lnSpc>
                <a:spcPct val="90000"/>
              </a:lnSpc>
            </a:pPr>
            <a:endParaRPr lang="nl-NL" sz="1700" dirty="0">
              <a:solidFill>
                <a:srgbClr val="404040"/>
              </a:solidFill>
            </a:endParaRPr>
          </a:p>
          <a:p>
            <a:pPr>
              <a:lnSpc>
                <a:spcPct val="90000"/>
              </a:lnSpc>
            </a:pPr>
            <a:r>
              <a:rPr lang="nl-NL" sz="1700" dirty="0">
                <a:solidFill>
                  <a:srgbClr val="404040"/>
                </a:solidFill>
              </a:rPr>
              <a:t>Omdat ze afwijkende gedachten over zichzelf en de omgeving heeft en dit past bij een schizotypische persoonlijkheidsstoornis. </a:t>
            </a:r>
          </a:p>
          <a:p>
            <a:pPr>
              <a:lnSpc>
                <a:spcPct val="90000"/>
              </a:lnSpc>
            </a:pPr>
            <a:endParaRPr lang="nl-NL" sz="1700" dirty="0">
              <a:solidFill>
                <a:srgbClr val="404040"/>
              </a:solidFill>
            </a:endParaRPr>
          </a:p>
          <a:p>
            <a:pPr>
              <a:lnSpc>
                <a:spcPct val="90000"/>
              </a:lnSpc>
            </a:pPr>
            <a:r>
              <a:rPr lang="nl-NL" sz="1700" dirty="0">
                <a:solidFill>
                  <a:srgbClr val="404040"/>
                </a:solidFill>
              </a:rPr>
              <a:t>Bij een schizoïde persoonlijkheidsstoornis heb je weinig behoefte aan sociale contacten en bij een paranoïde persoonlijkheidsstoornis ben je erg wantrouwend en achterdochtig en vertel je weinig over jezelf. </a:t>
            </a:r>
          </a:p>
        </p:txBody>
      </p:sp>
    </p:spTree>
    <p:extLst>
      <p:ext uri="{BB962C8B-B14F-4D97-AF65-F5344CB8AC3E}">
        <p14:creationId xmlns:p14="http://schemas.microsoft.com/office/powerpoint/2010/main" val="285532169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06DCD041-8019-47BA-B5DE-9F7AF224168C}"/>
              </a:ext>
            </a:extLst>
          </p:cNvPr>
          <p:cNvSpPr>
            <a:spLocks noGrp="1"/>
          </p:cNvSpPr>
          <p:nvPr>
            <p:ph type="title"/>
          </p:nvPr>
        </p:nvSpPr>
        <p:spPr>
          <a:xfrm>
            <a:off x="1260873" y="1586484"/>
            <a:ext cx="3685032" cy="3685032"/>
          </a:xfrm>
          <a:prstGeom prst="ellipse">
            <a:avLst/>
          </a:prstGeom>
          <a:solidFill>
            <a:schemeClr val="accent2">
              <a:lumMod val="75000"/>
            </a:schemeClr>
          </a:solidFill>
          <a:ln>
            <a:noFill/>
          </a:ln>
        </p:spPr>
        <p:txBody>
          <a:bodyPr>
            <a:normAutofit/>
          </a:bodyPr>
          <a:lstStyle/>
          <a:p>
            <a:r>
              <a:rPr lang="nl-NL" sz="2600">
                <a:solidFill>
                  <a:srgbClr val="FFFFFF"/>
                </a:solidFill>
              </a:rPr>
              <a:t>Proeftoets</a:t>
            </a:r>
          </a:p>
        </p:txBody>
      </p:sp>
      <p:sp>
        <p:nvSpPr>
          <p:cNvPr id="3" name="Tijdelijke aanduiding voor inhoud 2">
            <a:extLst>
              <a:ext uri="{FF2B5EF4-FFF2-40B4-BE49-F238E27FC236}">
                <a16:creationId xmlns:a16="http://schemas.microsoft.com/office/drawing/2014/main" id="{5356C7BA-D2A4-44CF-ADB3-2EDB50AF6711}"/>
              </a:ext>
            </a:extLst>
          </p:cNvPr>
          <p:cNvSpPr>
            <a:spLocks noGrp="1"/>
          </p:cNvSpPr>
          <p:nvPr>
            <p:ph idx="1"/>
          </p:nvPr>
        </p:nvSpPr>
        <p:spPr>
          <a:xfrm>
            <a:off x="5232805" y="71919"/>
            <a:ext cx="6724796" cy="6786081"/>
          </a:xfrm>
        </p:spPr>
        <p:txBody>
          <a:bodyPr anchor="ctr">
            <a:normAutofit/>
          </a:bodyPr>
          <a:lstStyle/>
          <a:p>
            <a:pPr>
              <a:lnSpc>
                <a:spcPct val="90000"/>
              </a:lnSpc>
            </a:pPr>
            <a:r>
              <a:rPr lang="nl-NL" sz="2000" b="1" dirty="0"/>
              <a:t>Vraag 4: Wat zijn taken of functiebeschrijvingen van het Centrum voor Jeugd en Gezin? </a:t>
            </a:r>
          </a:p>
          <a:p>
            <a:pPr>
              <a:lnSpc>
                <a:spcPct val="90000"/>
              </a:lnSpc>
            </a:pPr>
            <a:endParaRPr lang="nl-NL" sz="1700" dirty="0"/>
          </a:p>
          <a:p>
            <a:pPr>
              <a:lnSpc>
                <a:spcPct val="90000"/>
              </a:lnSpc>
            </a:pPr>
            <a:r>
              <a:rPr lang="nl-NL" sz="1700" dirty="0"/>
              <a:t>A Geeft informatie over kinderziekten</a:t>
            </a:r>
          </a:p>
          <a:p>
            <a:pPr>
              <a:lnSpc>
                <a:spcPct val="90000"/>
              </a:lnSpc>
            </a:pPr>
            <a:r>
              <a:rPr lang="nl-NL" sz="1700" dirty="0"/>
              <a:t>B Geeft een oordeel over de kwaliteit van de kinderopvanginstellingen</a:t>
            </a:r>
          </a:p>
          <a:p>
            <a:pPr>
              <a:lnSpc>
                <a:spcPct val="90000"/>
              </a:lnSpc>
            </a:pPr>
            <a:r>
              <a:rPr lang="nl-NL" sz="1700" dirty="0"/>
              <a:t>C Biedt ondersteuning bij opvoedvraagstukken</a:t>
            </a:r>
          </a:p>
          <a:p>
            <a:pPr>
              <a:lnSpc>
                <a:spcPct val="90000"/>
              </a:lnSpc>
            </a:pPr>
            <a:r>
              <a:rPr lang="nl-NL" sz="1700" dirty="0"/>
              <a:t>D Geeft antwoord op vragen over voeding</a:t>
            </a:r>
          </a:p>
          <a:p>
            <a:pPr>
              <a:lnSpc>
                <a:spcPct val="90000"/>
              </a:lnSpc>
            </a:pPr>
            <a:r>
              <a:rPr lang="nl-NL" sz="1700" dirty="0"/>
              <a:t>E Biedt ondersteuning bij het zoeken naar woonruimte</a:t>
            </a:r>
          </a:p>
          <a:p>
            <a:pPr>
              <a:lnSpc>
                <a:spcPct val="90000"/>
              </a:lnSpc>
            </a:pPr>
            <a:r>
              <a:rPr lang="nl-NL" sz="1700" dirty="0"/>
              <a:t>F Geeft voorlichting over seksualiteit </a:t>
            </a:r>
          </a:p>
          <a:p>
            <a:pPr>
              <a:lnSpc>
                <a:spcPct val="90000"/>
              </a:lnSpc>
            </a:pPr>
            <a:endParaRPr lang="nl-NL" sz="1700" dirty="0"/>
          </a:p>
          <a:p>
            <a:pPr>
              <a:lnSpc>
                <a:spcPct val="90000"/>
              </a:lnSpc>
            </a:pPr>
            <a:r>
              <a:rPr lang="nl-NL" sz="1700" dirty="0"/>
              <a:t>Antwoord: C en D zijn juist,  A,B,E en F niet juist!</a:t>
            </a:r>
          </a:p>
          <a:p>
            <a:pPr marL="0" indent="0">
              <a:lnSpc>
                <a:spcPct val="90000"/>
              </a:lnSpc>
              <a:buNone/>
            </a:pPr>
            <a:endParaRPr lang="nl-NL" sz="1700" dirty="0"/>
          </a:p>
        </p:txBody>
      </p:sp>
    </p:spTree>
    <p:extLst>
      <p:ext uri="{BB962C8B-B14F-4D97-AF65-F5344CB8AC3E}">
        <p14:creationId xmlns:p14="http://schemas.microsoft.com/office/powerpoint/2010/main" val="2699344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9" end="9"/>
                                            </p:txEl>
                                          </p:spTgt>
                                        </p:tgtEl>
                                        <p:attrNameLst>
                                          <p:attrName>style.visibility</p:attrName>
                                        </p:attrNameLst>
                                      </p:cBhvr>
                                      <p:to>
                                        <p:strVal val="visible"/>
                                      </p:to>
                                    </p:set>
                                    <p:anim calcmode="lin" valueType="num">
                                      <p:cBhvr additive="base">
                                        <p:cTn id="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2355CDF6-48A1-4EBD-B1C9-5E81AFA6930A}"/>
              </a:ext>
            </a:extLst>
          </p:cNvPr>
          <p:cNvSpPr>
            <a:spLocks noGrp="1"/>
          </p:cNvSpPr>
          <p:nvPr>
            <p:ph type="title"/>
          </p:nvPr>
        </p:nvSpPr>
        <p:spPr>
          <a:xfrm>
            <a:off x="1260873" y="1586484"/>
            <a:ext cx="3685032" cy="3685032"/>
          </a:xfrm>
          <a:prstGeom prst="ellipse">
            <a:avLst/>
          </a:prstGeom>
          <a:solidFill>
            <a:schemeClr val="accent2">
              <a:lumMod val="75000"/>
            </a:schemeClr>
          </a:solidFill>
          <a:ln>
            <a:noFill/>
          </a:ln>
        </p:spPr>
        <p:txBody>
          <a:bodyPr>
            <a:normAutofit/>
          </a:bodyPr>
          <a:lstStyle/>
          <a:p>
            <a:r>
              <a:rPr lang="nl-NL" sz="2600">
                <a:solidFill>
                  <a:srgbClr val="FFFFFF"/>
                </a:solidFill>
              </a:rPr>
              <a:t>proeftoets</a:t>
            </a:r>
          </a:p>
        </p:txBody>
      </p:sp>
      <p:sp>
        <p:nvSpPr>
          <p:cNvPr id="3" name="Tijdelijke aanduiding voor inhoud 2">
            <a:extLst>
              <a:ext uri="{FF2B5EF4-FFF2-40B4-BE49-F238E27FC236}">
                <a16:creationId xmlns:a16="http://schemas.microsoft.com/office/drawing/2014/main" id="{366F54E9-2020-4434-90A2-C761EA2C97D6}"/>
              </a:ext>
            </a:extLst>
          </p:cNvPr>
          <p:cNvSpPr>
            <a:spLocks noGrp="1"/>
          </p:cNvSpPr>
          <p:nvPr>
            <p:ph idx="1"/>
          </p:nvPr>
        </p:nvSpPr>
        <p:spPr>
          <a:xfrm>
            <a:off x="5232805" y="246579"/>
            <a:ext cx="7109717" cy="6030931"/>
          </a:xfrm>
        </p:spPr>
        <p:txBody>
          <a:bodyPr anchor="ctr">
            <a:normAutofit/>
          </a:bodyPr>
          <a:lstStyle/>
          <a:p>
            <a:pPr>
              <a:lnSpc>
                <a:spcPct val="90000"/>
              </a:lnSpc>
            </a:pPr>
            <a:r>
              <a:rPr lang="nl-NL" sz="2000" b="1" dirty="0"/>
              <a:t>Vraag 5: Welke factoren kunnen de werking van een medicijn beïnvloeden? </a:t>
            </a:r>
          </a:p>
          <a:p>
            <a:pPr>
              <a:lnSpc>
                <a:spcPct val="90000"/>
              </a:lnSpc>
            </a:pPr>
            <a:endParaRPr lang="nl-NL" dirty="0"/>
          </a:p>
          <a:p>
            <a:pPr>
              <a:lnSpc>
                <a:spcPct val="90000"/>
              </a:lnSpc>
            </a:pPr>
            <a:r>
              <a:rPr lang="nl-NL" dirty="0"/>
              <a:t>A Etniciteit</a:t>
            </a:r>
          </a:p>
          <a:p>
            <a:pPr>
              <a:lnSpc>
                <a:spcPct val="90000"/>
              </a:lnSpc>
            </a:pPr>
            <a:r>
              <a:rPr lang="nl-NL" dirty="0"/>
              <a:t>B Leeftijd</a:t>
            </a:r>
          </a:p>
          <a:p>
            <a:pPr>
              <a:lnSpc>
                <a:spcPct val="90000"/>
              </a:lnSpc>
            </a:pPr>
            <a:r>
              <a:rPr lang="nl-NL" dirty="0"/>
              <a:t>C Persoonlijkheid</a:t>
            </a:r>
          </a:p>
          <a:p>
            <a:pPr>
              <a:lnSpc>
                <a:spcPct val="90000"/>
              </a:lnSpc>
            </a:pPr>
            <a:r>
              <a:rPr lang="nl-NL" dirty="0"/>
              <a:t>D Geslacht</a:t>
            </a:r>
          </a:p>
          <a:p>
            <a:pPr>
              <a:lnSpc>
                <a:spcPct val="90000"/>
              </a:lnSpc>
            </a:pPr>
            <a:r>
              <a:rPr lang="nl-NL" dirty="0"/>
              <a:t>E Dosering</a:t>
            </a:r>
          </a:p>
          <a:p>
            <a:pPr>
              <a:lnSpc>
                <a:spcPct val="90000"/>
              </a:lnSpc>
            </a:pPr>
            <a:r>
              <a:rPr lang="nl-NL" dirty="0"/>
              <a:t>F Lichaamsbouw</a:t>
            </a:r>
          </a:p>
          <a:p>
            <a:pPr marL="0" indent="0">
              <a:lnSpc>
                <a:spcPct val="90000"/>
              </a:lnSpc>
              <a:buNone/>
            </a:pPr>
            <a:endParaRPr lang="nl-NL" dirty="0"/>
          </a:p>
          <a:p>
            <a:pPr marL="0" indent="0">
              <a:lnSpc>
                <a:spcPct val="90000"/>
              </a:lnSpc>
              <a:buNone/>
            </a:pPr>
            <a:r>
              <a:rPr lang="nl-NL" dirty="0"/>
              <a:t>Antwoord:  A,B, D, en F zijn juist!  C en E zijn onjuist! </a:t>
            </a:r>
          </a:p>
        </p:txBody>
      </p:sp>
    </p:spTree>
    <p:extLst>
      <p:ext uri="{BB962C8B-B14F-4D97-AF65-F5344CB8AC3E}">
        <p14:creationId xmlns:p14="http://schemas.microsoft.com/office/powerpoint/2010/main" val="421431384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1660E788-AFA9-4A1B-9991-6AA74632A1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72">
            <a:extLst>
              <a:ext uri="{FF2B5EF4-FFF2-40B4-BE49-F238E27FC236}">
                <a16:creationId xmlns:a16="http://schemas.microsoft.com/office/drawing/2014/main" id="{867D4867-5BA7-4462-B2F6-A23F4A622A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tx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72F4F281-E007-41B1-ADF5-BA8DAF32789F}"/>
              </a:ext>
            </a:extLst>
          </p:cNvPr>
          <p:cNvSpPr>
            <a:spLocks noGrp="1"/>
          </p:cNvSpPr>
          <p:nvPr>
            <p:ph type="title"/>
          </p:nvPr>
        </p:nvSpPr>
        <p:spPr>
          <a:xfrm>
            <a:off x="643467" y="643467"/>
            <a:ext cx="3363974" cy="1728044"/>
          </a:xfrm>
          <a:noFill/>
          <a:ln>
            <a:solidFill>
              <a:schemeClr val="bg1"/>
            </a:solidFill>
          </a:ln>
        </p:spPr>
        <p:txBody>
          <a:bodyPr wrap="square">
            <a:normAutofit/>
          </a:bodyPr>
          <a:lstStyle/>
          <a:p>
            <a:r>
              <a:rPr lang="nl-NL">
                <a:solidFill>
                  <a:schemeClr val="bg1"/>
                </a:solidFill>
              </a:rPr>
              <a:t>Zijn er nog vragen n.a.v. deze les?</a:t>
            </a:r>
          </a:p>
        </p:txBody>
      </p:sp>
      <p:sp>
        <p:nvSpPr>
          <p:cNvPr id="3" name="Tijdelijke aanduiding voor inhoud 2">
            <a:extLst>
              <a:ext uri="{FF2B5EF4-FFF2-40B4-BE49-F238E27FC236}">
                <a16:creationId xmlns:a16="http://schemas.microsoft.com/office/drawing/2014/main" id="{86A3C80E-3F53-43ED-A069-5E3E343D5B30}"/>
              </a:ext>
            </a:extLst>
          </p:cNvPr>
          <p:cNvSpPr>
            <a:spLocks noGrp="1"/>
          </p:cNvSpPr>
          <p:nvPr>
            <p:ph idx="1"/>
          </p:nvPr>
        </p:nvSpPr>
        <p:spPr>
          <a:xfrm>
            <a:off x="643468" y="2638044"/>
            <a:ext cx="3363974" cy="3415622"/>
          </a:xfrm>
        </p:spPr>
        <p:txBody>
          <a:bodyPr>
            <a:normAutofit/>
          </a:bodyPr>
          <a:lstStyle/>
          <a:p>
            <a:endParaRPr lang="nl-NL">
              <a:solidFill>
                <a:schemeClr val="bg1"/>
              </a:solidFill>
            </a:endParaRPr>
          </a:p>
          <a:p>
            <a:r>
              <a:rPr lang="nl-NL">
                <a:solidFill>
                  <a:schemeClr val="bg1"/>
                </a:solidFill>
              </a:rPr>
              <a:t>Succes met leren alvast!! </a:t>
            </a:r>
          </a:p>
        </p:txBody>
      </p:sp>
      <p:pic>
        <p:nvPicPr>
          <p:cNvPr id="1026" name="Picture 2" descr="Afbeeldingsresultaat voor je kan het">
            <a:extLst>
              <a:ext uri="{FF2B5EF4-FFF2-40B4-BE49-F238E27FC236}">
                <a16:creationId xmlns:a16="http://schemas.microsoft.com/office/drawing/2014/main" id="{C2DAA23D-AB54-4EB1-8839-80E7017EBF90}"/>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297763" y="1087398"/>
            <a:ext cx="6250769" cy="45223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353739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3F0ADB5-A0B4-4B01-A8C4-FDC34CE22B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AA6D0FDE-0241-4C21-A720-A694753582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tx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1C791A27-A088-4A33-BA52-B9A639ECBC14}"/>
              </a:ext>
            </a:extLst>
          </p:cNvPr>
          <p:cNvSpPr>
            <a:spLocks noGrp="1"/>
          </p:cNvSpPr>
          <p:nvPr>
            <p:ph type="title"/>
          </p:nvPr>
        </p:nvSpPr>
        <p:spPr>
          <a:xfrm>
            <a:off x="643467" y="2681103"/>
            <a:ext cx="3363974" cy="1495794"/>
          </a:xfrm>
          <a:noFill/>
          <a:ln>
            <a:solidFill>
              <a:schemeClr val="bg1"/>
            </a:solidFill>
          </a:ln>
        </p:spPr>
        <p:txBody>
          <a:bodyPr wrap="square">
            <a:normAutofit/>
          </a:bodyPr>
          <a:lstStyle/>
          <a:p>
            <a:r>
              <a:rPr lang="nl-NL">
                <a:solidFill>
                  <a:schemeClr val="bg1"/>
                </a:solidFill>
              </a:rPr>
              <a:t>vandaag</a:t>
            </a:r>
          </a:p>
        </p:txBody>
      </p:sp>
      <p:graphicFrame>
        <p:nvGraphicFramePr>
          <p:cNvPr id="5" name="Tijdelijke aanduiding voor inhoud 2">
            <a:extLst>
              <a:ext uri="{FF2B5EF4-FFF2-40B4-BE49-F238E27FC236}">
                <a16:creationId xmlns:a16="http://schemas.microsoft.com/office/drawing/2014/main" id="{651CEC37-4A39-43D1-865E-8B80BDCAF66D}"/>
              </a:ext>
            </a:extLst>
          </p:cNvPr>
          <p:cNvGraphicFramePr>
            <a:graphicFrameLocks noGrp="1"/>
          </p:cNvGraphicFramePr>
          <p:nvPr>
            <p:ph idx="1"/>
            <p:extLst>
              <p:ext uri="{D42A27DB-BD31-4B8C-83A1-F6EECF244321}">
                <p14:modId xmlns:p14="http://schemas.microsoft.com/office/powerpoint/2010/main" val="1251723088"/>
              </p:ext>
            </p:extLst>
          </p:nvPr>
        </p:nvGraphicFramePr>
        <p:xfrm>
          <a:off x="5619750" y="965200"/>
          <a:ext cx="5607050" cy="4927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895032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useBgFill="1">
        <p:nvSpPr>
          <p:cNvPr id="2052" name="Rectangle 134">
            <a:extLst>
              <a:ext uri="{FF2B5EF4-FFF2-40B4-BE49-F238E27FC236}">
                <a16:creationId xmlns:a16="http://schemas.microsoft.com/office/drawing/2014/main" id="{1660E788-AFA9-4A1B-9991-6AA74632A1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3" name="Rectangle 136">
            <a:extLst>
              <a:ext uri="{FF2B5EF4-FFF2-40B4-BE49-F238E27FC236}">
                <a16:creationId xmlns:a16="http://schemas.microsoft.com/office/drawing/2014/main" id="{867D4867-5BA7-4462-B2F6-A23F4A622A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tx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A158AB79-9CEC-4BE1-8302-762E2B9EC9B0}"/>
              </a:ext>
            </a:extLst>
          </p:cNvPr>
          <p:cNvSpPr>
            <a:spLocks noGrp="1"/>
          </p:cNvSpPr>
          <p:nvPr>
            <p:ph type="title"/>
          </p:nvPr>
        </p:nvSpPr>
        <p:spPr>
          <a:xfrm>
            <a:off x="643467" y="643467"/>
            <a:ext cx="3363974" cy="1728044"/>
          </a:xfrm>
          <a:noFill/>
          <a:ln>
            <a:solidFill>
              <a:schemeClr val="bg1"/>
            </a:solidFill>
          </a:ln>
        </p:spPr>
        <p:txBody>
          <a:bodyPr wrap="square">
            <a:normAutofit/>
          </a:bodyPr>
          <a:lstStyle/>
          <a:p>
            <a:r>
              <a:rPr lang="nl-NL" dirty="0">
                <a:solidFill>
                  <a:schemeClr val="bg1"/>
                </a:solidFill>
              </a:rPr>
              <a:t>Samenvatting hoofdstuk1 </a:t>
            </a:r>
          </a:p>
        </p:txBody>
      </p:sp>
      <p:sp>
        <p:nvSpPr>
          <p:cNvPr id="3" name="Tijdelijke aanduiding voor inhoud 2">
            <a:extLst>
              <a:ext uri="{FF2B5EF4-FFF2-40B4-BE49-F238E27FC236}">
                <a16:creationId xmlns:a16="http://schemas.microsoft.com/office/drawing/2014/main" id="{B7950C6C-807A-4CC1-9262-AB66B0F3A7B6}"/>
              </a:ext>
            </a:extLst>
          </p:cNvPr>
          <p:cNvSpPr>
            <a:spLocks noGrp="1"/>
          </p:cNvSpPr>
          <p:nvPr>
            <p:ph idx="1"/>
          </p:nvPr>
        </p:nvSpPr>
        <p:spPr>
          <a:xfrm>
            <a:off x="643468" y="2638044"/>
            <a:ext cx="3363974" cy="3415622"/>
          </a:xfrm>
        </p:spPr>
        <p:txBody>
          <a:bodyPr>
            <a:normAutofit/>
          </a:bodyPr>
          <a:lstStyle/>
          <a:p>
            <a:r>
              <a:rPr lang="nl-NL" b="1" dirty="0">
                <a:solidFill>
                  <a:schemeClr val="bg1"/>
                </a:solidFill>
              </a:rPr>
              <a:t>Thema 1 stoornissen bij kinderen</a:t>
            </a:r>
          </a:p>
          <a:p>
            <a:endParaRPr lang="nl-NL" b="1" dirty="0">
              <a:solidFill>
                <a:schemeClr val="bg1"/>
              </a:solidFill>
            </a:endParaRPr>
          </a:p>
          <a:p>
            <a:r>
              <a:rPr lang="nl-NL" dirty="0">
                <a:solidFill>
                  <a:schemeClr val="bg1"/>
                </a:solidFill>
              </a:rPr>
              <a:t>Autisme spectrum stoornis (ASS) </a:t>
            </a:r>
          </a:p>
          <a:p>
            <a:r>
              <a:rPr lang="nl-NL" dirty="0">
                <a:solidFill>
                  <a:schemeClr val="bg1"/>
                </a:solidFill>
              </a:rPr>
              <a:t>Leerstoornissen </a:t>
            </a:r>
          </a:p>
          <a:p>
            <a:r>
              <a:rPr lang="nl-NL" dirty="0">
                <a:solidFill>
                  <a:schemeClr val="bg1"/>
                </a:solidFill>
              </a:rPr>
              <a:t>Aandacht stoornissen</a:t>
            </a:r>
          </a:p>
          <a:p>
            <a:r>
              <a:rPr lang="nl-NL" dirty="0">
                <a:solidFill>
                  <a:schemeClr val="bg1"/>
                </a:solidFill>
              </a:rPr>
              <a:t>Communicatiestoornissen</a:t>
            </a:r>
            <a:endParaRPr lang="nl-NL" b="1" dirty="0">
              <a:solidFill>
                <a:schemeClr val="bg1"/>
              </a:solidFill>
            </a:endParaRPr>
          </a:p>
        </p:txBody>
      </p:sp>
      <p:pic>
        <p:nvPicPr>
          <p:cNvPr id="2050" name="Picture 2" descr="Afbeeldingsresultaat voor Autisme">
            <a:extLst>
              <a:ext uri="{FF2B5EF4-FFF2-40B4-BE49-F238E27FC236}">
                <a16:creationId xmlns:a16="http://schemas.microsoft.com/office/drawing/2014/main" id="{F7BF49A6-1E0B-4DE4-8A35-943C32D540A4}"/>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297763" y="1301440"/>
            <a:ext cx="6250769" cy="40942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717137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7150D52-E6CB-45F1-9025-FC68978612F0}"/>
              </a:ext>
            </a:extLst>
          </p:cNvPr>
          <p:cNvSpPr>
            <a:spLocks noGrp="1"/>
          </p:cNvSpPr>
          <p:nvPr>
            <p:ph type="title"/>
          </p:nvPr>
        </p:nvSpPr>
        <p:spPr>
          <a:xfrm>
            <a:off x="1762125" y="590550"/>
            <a:ext cx="8158353" cy="942975"/>
          </a:xfrm>
        </p:spPr>
        <p:txBody>
          <a:bodyPr>
            <a:normAutofit fontScale="90000"/>
          </a:bodyPr>
          <a:lstStyle/>
          <a:p>
            <a:r>
              <a:rPr lang="nl-NL" dirty="0"/>
              <a:t>Thema 1 stoornissen bij kinderen</a:t>
            </a:r>
            <a:br>
              <a:rPr lang="nl-NL" dirty="0"/>
            </a:br>
            <a:endParaRPr lang="nl-NL" dirty="0"/>
          </a:p>
        </p:txBody>
      </p:sp>
      <p:sp>
        <p:nvSpPr>
          <p:cNvPr id="3" name="Tijdelijke aanduiding voor inhoud 2">
            <a:extLst>
              <a:ext uri="{FF2B5EF4-FFF2-40B4-BE49-F238E27FC236}">
                <a16:creationId xmlns:a16="http://schemas.microsoft.com/office/drawing/2014/main" id="{E99A3BFC-1997-4326-BF73-E02F638339FA}"/>
              </a:ext>
            </a:extLst>
          </p:cNvPr>
          <p:cNvSpPr>
            <a:spLocks noGrp="1"/>
          </p:cNvSpPr>
          <p:nvPr>
            <p:ph idx="1"/>
          </p:nvPr>
        </p:nvSpPr>
        <p:spPr>
          <a:xfrm>
            <a:off x="1762125" y="2019300"/>
            <a:ext cx="9477376" cy="3971925"/>
          </a:xfrm>
        </p:spPr>
        <p:txBody>
          <a:bodyPr>
            <a:normAutofit fontScale="92500" lnSpcReduction="10000"/>
          </a:bodyPr>
          <a:lstStyle/>
          <a:p>
            <a:pPr marL="0" indent="0">
              <a:buNone/>
            </a:pPr>
            <a:r>
              <a:rPr lang="nl-NL" b="1" dirty="0"/>
              <a:t>Gedragsstoornis: overtreden van waarden, normen en regels</a:t>
            </a:r>
          </a:p>
          <a:p>
            <a:pPr marL="0" indent="0">
              <a:buNone/>
            </a:pPr>
            <a:r>
              <a:rPr lang="nl-NL" b="1" dirty="0"/>
              <a:t> negatief, vijandig en opstandig gedrag, moeite met gezag</a:t>
            </a:r>
          </a:p>
          <a:p>
            <a:pPr marL="0" indent="0">
              <a:buNone/>
            </a:pPr>
            <a:endParaRPr lang="nl-NL" dirty="0"/>
          </a:p>
          <a:p>
            <a:pPr marL="0" indent="0">
              <a:buNone/>
            </a:pPr>
            <a:r>
              <a:rPr lang="nl-NL" dirty="0"/>
              <a:t>Er zijn twee gedragsstoornissen:</a:t>
            </a:r>
          </a:p>
          <a:p>
            <a:pPr>
              <a:buFontTx/>
              <a:buChar char="-"/>
            </a:pPr>
            <a:r>
              <a:rPr lang="nl-NL" b="1" dirty="0"/>
              <a:t>ODD (Oppositioneel opstandige gedragsstoornis)</a:t>
            </a:r>
          </a:p>
          <a:p>
            <a:pPr>
              <a:buFontTx/>
              <a:buChar char="-"/>
            </a:pPr>
            <a:r>
              <a:rPr lang="nl-NL" b="1" dirty="0"/>
              <a:t>CD (Antisociale gedragsstoornis)</a:t>
            </a:r>
          </a:p>
          <a:p>
            <a:endParaRPr lang="nl-NL" dirty="0"/>
          </a:p>
          <a:p>
            <a:r>
              <a:rPr lang="nl-NL" b="1" dirty="0"/>
              <a:t>Begeleiding bij gedragsstoornissen: </a:t>
            </a:r>
            <a:r>
              <a:rPr lang="nl-NL" dirty="0"/>
              <a:t>bijvoorbeeld positief gedrag bekrachtigen</a:t>
            </a:r>
          </a:p>
          <a:p>
            <a:endParaRPr lang="nl-NL" b="1" dirty="0"/>
          </a:p>
          <a:p>
            <a:r>
              <a:rPr lang="nl-NL" b="1" dirty="0"/>
              <a:t>Oorzaak en verloop, diagnose en behandeling </a:t>
            </a:r>
          </a:p>
          <a:p>
            <a:r>
              <a:rPr lang="nl-NL" b="1" dirty="0"/>
              <a:t>Eliminatiestoornissen </a:t>
            </a:r>
            <a:r>
              <a:rPr lang="nl-NL" b="1" dirty="0">
                <a:sym typeface="Wingdings" panose="05000000000000000000" pitchFamily="2" charset="2"/>
              </a:rPr>
              <a:t> </a:t>
            </a:r>
            <a:r>
              <a:rPr lang="nl-NL" dirty="0">
                <a:sym typeface="Wingdings" panose="05000000000000000000" pitchFamily="2" charset="2"/>
              </a:rPr>
              <a:t>Enuresis en Encopresis </a:t>
            </a:r>
            <a:endParaRPr lang="nl-NL" b="1" dirty="0"/>
          </a:p>
        </p:txBody>
      </p:sp>
    </p:spTree>
    <p:extLst>
      <p:ext uri="{BB962C8B-B14F-4D97-AF65-F5344CB8AC3E}">
        <p14:creationId xmlns:p14="http://schemas.microsoft.com/office/powerpoint/2010/main" val="33925293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7DF7118-B908-4AF8-890F-32204753F9E0}"/>
              </a:ext>
            </a:extLst>
          </p:cNvPr>
          <p:cNvSpPr>
            <a:spLocks noGrp="1"/>
          </p:cNvSpPr>
          <p:nvPr>
            <p:ph type="title"/>
          </p:nvPr>
        </p:nvSpPr>
        <p:spPr>
          <a:xfrm>
            <a:off x="829781" y="2708804"/>
            <a:ext cx="3698803" cy="1440394"/>
          </a:xfrm>
          <a:noFill/>
          <a:ln>
            <a:solidFill>
              <a:schemeClr val="tx1"/>
            </a:solidFill>
          </a:ln>
        </p:spPr>
        <p:txBody>
          <a:bodyPr>
            <a:normAutofit/>
          </a:bodyPr>
          <a:lstStyle/>
          <a:p>
            <a:r>
              <a:rPr lang="nl-NL" sz="2400" b="1">
                <a:solidFill>
                  <a:schemeClr val="tx1"/>
                </a:solidFill>
              </a:rPr>
              <a:t>Belangrijk thema 1 </a:t>
            </a:r>
          </a:p>
        </p:txBody>
      </p:sp>
      <p:sp>
        <p:nvSpPr>
          <p:cNvPr id="8" name="Rectangle 7">
            <a:extLst>
              <a:ext uri="{FF2B5EF4-FFF2-40B4-BE49-F238E27FC236}">
                <a16:creationId xmlns:a16="http://schemas.microsoft.com/office/drawing/2014/main" id="{FB403EBD-907E-4D59-98D4-A72CD1063C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15061" y="-2"/>
            <a:ext cx="6876939" cy="6858002"/>
          </a:xfrm>
          <a:prstGeom prst="rect">
            <a:avLst/>
          </a:prstGeom>
          <a:solidFill>
            <a:schemeClr val="tx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jdelijke aanduiding voor inhoud 2">
            <a:extLst>
              <a:ext uri="{FF2B5EF4-FFF2-40B4-BE49-F238E27FC236}">
                <a16:creationId xmlns:a16="http://schemas.microsoft.com/office/drawing/2014/main" id="{D9158FF3-12E4-477A-8065-EDA31F267409}"/>
              </a:ext>
            </a:extLst>
          </p:cNvPr>
          <p:cNvSpPr>
            <a:spLocks noGrp="1"/>
          </p:cNvSpPr>
          <p:nvPr>
            <p:ph idx="1"/>
          </p:nvPr>
        </p:nvSpPr>
        <p:spPr>
          <a:xfrm>
            <a:off x="6049182" y="802638"/>
            <a:ext cx="5408696" cy="5252722"/>
          </a:xfrm>
        </p:spPr>
        <p:txBody>
          <a:bodyPr anchor="ctr">
            <a:normAutofit/>
          </a:bodyPr>
          <a:lstStyle/>
          <a:p>
            <a:endParaRPr lang="nl-NL">
              <a:solidFill>
                <a:schemeClr val="bg1"/>
              </a:solidFill>
            </a:endParaRPr>
          </a:p>
          <a:p>
            <a:r>
              <a:rPr lang="nl-NL">
                <a:solidFill>
                  <a:schemeClr val="bg1"/>
                </a:solidFill>
              </a:rPr>
              <a:t>Je moet kunnen uitleggen wat de verschillende stoornissen inhouden (dus bijvoorbeeld, wat is ASS wat is een gedragsstoornis) </a:t>
            </a:r>
          </a:p>
          <a:p>
            <a:r>
              <a:rPr lang="nl-NL">
                <a:solidFill>
                  <a:schemeClr val="bg1"/>
                </a:solidFill>
              </a:rPr>
              <a:t>Je moet kunnen uitleggen wat de kenmerken zijn van deze stoornissen</a:t>
            </a:r>
          </a:p>
          <a:p>
            <a:r>
              <a:rPr lang="nl-NL">
                <a:solidFill>
                  <a:schemeClr val="bg1"/>
                </a:solidFill>
              </a:rPr>
              <a:t>Je moet kunnen uitleggen wat van belang is in de begeleiding van cliënten met deze stoornissen</a:t>
            </a:r>
          </a:p>
        </p:txBody>
      </p:sp>
    </p:spTree>
    <p:extLst>
      <p:ext uri="{BB962C8B-B14F-4D97-AF65-F5344CB8AC3E}">
        <p14:creationId xmlns:p14="http://schemas.microsoft.com/office/powerpoint/2010/main" val="221178674"/>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1660E788-AFA9-4A1B-9991-6AA74632A1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72">
            <a:extLst>
              <a:ext uri="{FF2B5EF4-FFF2-40B4-BE49-F238E27FC236}">
                <a16:creationId xmlns:a16="http://schemas.microsoft.com/office/drawing/2014/main" id="{867D4867-5BA7-4462-B2F6-A23F4A622A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tx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A3FE41A7-3D58-4B1F-82FD-F5B3E64C4A59}"/>
              </a:ext>
            </a:extLst>
          </p:cNvPr>
          <p:cNvSpPr>
            <a:spLocks noGrp="1"/>
          </p:cNvSpPr>
          <p:nvPr>
            <p:ph type="title"/>
          </p:nvPr>
        </p:nvSpPr>
        <p:spPr>
          <a:xfrm>
            <a:off x="643467" y="643467"/>
            <a:ext cx="3363974" cy="1728044"/>
          </a:xfrm>
          <a:noFill/>
          <a:ln>
            <a:solidFill>
              <a:schemeClr val="bg1"/>
            </a:solidFill>
          </a:ln>
        </p:spPr>
        <p:txBody>
          <a:bodyPr wrap="square">
            <a:normAutofit/>
          </a:bodyPr>
          <a:lstStyle/>
          <a:p>
            <a:r>
              <a:rPr lang="nl-NL">
                <a:solidFill>
                  <a:schemeClr val="bg1"/>
                </a:solidFill>
              </a:rPr>
              <a:t>Thema 2 stoornissen bij ouderen </a:t>
            </a:r>
          </a:p>
        </p:txBody>
      </p:sp>
      <p:sp>
        <p:nvSpPr>
          <p:cNvPr id="3" name="Tijdelijke aanduiding voor inhoud 2">
            <a:extLst>
              <a:ext uri="{FF2B5EF4-FFF2-40B4-BE49-F238E27FC236}">
                <a16:creationId xmlns:a16="http://schemas.microsoft.com/office/drawing/2014/main" id="{679EEB5B-2B34-4EFC-80F0-4ACA8BD30E2D}"/>
              </a:ext>
            </a:extLst>
          </p:cNvPr>
          <p:cNvSpPr>
            <a:spLocks noGrp="1"/>
          </p:cNvSpPr>
          <p:nvPr>
            <p:ph idx="1"/>
          </p:nvPr>
        </p:nvSpPr>
        <p:spPr>
          <a:xfrm>
            <a:off x="643468" y="2638044"/>
            <a:ext cx="3363974" cy="3415622"/>
          </a:xfrm>
        </p:spPr>
        <p:txBody>
          <a:bodyPr>
            <a:normAutofit/>
          </a:bodyPr>
          <a:lstStyle/>
          <a:p>
            <a:r>
              <a:rPr lang="nl-NL">
                <a:solidFill>
                  <a:schemeClr val="bg1"/>
                </a:solidFill>
              </a:rPr>
              <a:t>Cognitieve stoornissen: deze stoornissen komen voor bij:</a:t>
            </a:r>
          </a:p>
          <a:p>
            <a:pPr>
              <a:buFontTx/>
              <a:buChar char="-"/>
            </a:pPr>
            <a:r>
              <a:rPr lang="nl-NL">
                <a:solidFill>
                  <a:schemeClr val="bg1"/>
                </a:solidFill>
              </a:rPr>
              <a:t>Aandacht en concentratie</a:t>
            </a:r>
          </a:p>
          <a:p>
            <a:pPr>
              <a:buFontTx/>
              <a:buChar char="-"/>
            </a:pPr>
            <a:r>
              <a:rPr lang="nl-NL">
                <a:solidFill>
                  <a:schemeClr val="bg1"/>
                </a:solidFill>
              </a:rPr>
              <a:t>Geheugen</a:t>
            </a:r>
          </a:p>
          <a:p>
            <a:pPr>
              <a:buFontTx/>
              <a:buChar char="-"/>
            </a:pPr>
            <a:r>
              <a:rPr lang="nl-NL">
                <a:solidFill>
                  <a:schemeClr val="bg1"/>
                </a:solidFill>
              </a:rPr>
              <a:t>Handelingen</a:t>
            </a:r>
          </a:p>
          <a:p>
            <a:pPr>
              <a:buFontTx/>
              <a:buChar char="-"/>
            </a:pPr>
            <a:r>
              <a:rPr lang="nl-NL">
                <a:solidFill>
                  <a:schemeClr val="bg1"/>
                </a:solidFill>
              </a:rPr>
              <a:t>Plannen en organiseren</a:t>
            </a:r>
          </a:p>
          <a:p>
            <a:pPr>
              <a:buFontTx/>
              <a:buChar char="-"/>
            </a:pPr>
            <a:r>
              <a:rPr lang="nl-NL">
                <a:solidFill>
                  <a:schemeClr val="bg1"/>
                </a:solidFill>
              </a:rPr>
              <a:t>Taal</a:t>
            </a:r>
          </a:p>
          <a:p>
            <a:pPr>
              <a:buFontTx/>
              <a:buChar char="-"/>
            </a:pPr>
            <a:r>
              <a:rPr lang="nl-NL">
                <a:solidFill>
                  <a:schemeClr val="bg1"/>
                </a:solidFill>
              </a:rPr>
              <a:t>Gedrag</a:t>
            </a:r>
          </a:p>
          <a:p>
            <a:endParaRPr lang="nl-NL">
              <a:solidFill>
                <a:schemeClr val="bg1"/>
              </a:solidFill>
            </a:endParaRPr>
          </a:p>
        </p:txBody>
      </p:sp>
      <p:pic>
        <p:nvPicPr>
          <p:cNvPr id="3074" name="Picture 2" descr="Afbeeldingsresultaat voor cognitieve stoornissen">
            <a:extLst>
              <a:ext uri="{FF2B5EF4-FFF2-40B4-BE49-F238E27FC236}">
                <a16:creationId xmlns:a16="http://schemas.microsoft.com/office/drawing/2014/main" id="{3A598067-3716-415F-BEB0-C3C6BED46E04}"/>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718048" y="643467"/>
            <a:ext cx="5410199" cy="54101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528959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164395C-51A1-4E65-9F78-5CFBD0821AFD}"/>
              </a:ext>
            </a:extLst>
          </p:cNvPr>
          <p:cNvSpPr>
            <a:spLocks noGrp="1"/>
          </p:cNvSpPr>
          <p:nvPr>
            <p:ph type="title"/>
          </p:nvPr>
        </p:nvSpPr>
        <p:spPr/>
        <p:txBody>
          <a:bodyPr/>
          <a:lstStyle/>
          <a:p>
            <a:r>
              <a:rPr lang="nl-NL" dirty="0"/>
              <a:t>Cognitieve problemen bij ouderen</a:t>
            </a:r>
          </a:p>
        </p:txBody>
      </p:sp>
      <p:sp>
        <p:nvSpPr>
          <p:cNvPr id="3" name="Tijdelijke aanduiding voor inhoud 2">
            <a:extLst>
              <a:ext uri="{FF2B5EF4-FFF2-40B4-BE49-F238E27FC236}">
                <a16:creationId xmlns:a16="http://schemas.microsoft.com/office/drawing/2014/main" id="{13613C55-E3B0-42BE-A838-B9709D915543}"/>
              </a:ext>
            </a:extLst>
          </p:cNvPr>
          <p:cNvSpPr>
            <a:spLocks noGrp="1"/>
          </p:cNvSpPr>
          <p:nvPr>
            <p:ph idx="1"/>
          </p:nvPr>
        </p:nvSpPr>
        <p:spPr/>
        <p:txBody>
          <a:bodyPr/>
          <a:lstStyle/>
          <a:p>
            <a:pPr marL="0" indent="0">
              <a:buNone/>
            </a:pPr>
            <a:r>
              <a:rPr lang="nl-NL" dirty="0"/>
              <a:t>Cognitieve stoornissen verlopen bij iedereen anders en uiten zich verschillend. Dat is afhankelijk van het aangetaste gebied in de hersenen.</a:t>
            </a:r>
          </a:p>
          <a:p>
            <a:pPr>
              <a:buFont typeface="Wingdings" panose="05000000000000000000" pitchFamily="2" charset="2"/>
              <a:buChar char="§"/>
            </a:pPr>
            <a:endParaRPr lang="nl-NL" dirty="0"/>
          </a:p>
          <a:p>
            <a:pPr marL="0" indent="0">
              <a:buNone/>
            </a:pPr>
            <a:r>
              <a:rPr lang="nl-NL" dirty="0"/>
              <a:t>Belangrijkste cognitieve stoornissen bij ouderen zijn: </a:t>
            </a:r>
          </a:p>
          <a:p>
            <a:pPr>
              <a:buFont typeface="Wingdings" panose="05000000000000000000" pitchFamily="2" charset="2"/>
              <a:buChar char="§"/>
            </a:pPr>
            <a:r>
              <a:rPr lang="nl-NL" dirty="0"/>
              <a:t>Dementie</a:t>
            </a:r>
          </a:p>
          <a:p>
            <a:pPr>
              <a:buFont typeface="Wingdings" panose="05000000000000000000" pitchFamily="2" charset="2"/>
              <a:buChar char="§"/>
            </a:pPr>
            <a:r>
              <a:rPr lang="nl-NL" dirty="0"/>
              <a:t>Amnestische stoornis</a:t>
            </a:r>
          </a:p>
          <a:p>
            <a:pPr>
              <a:buFont typeface="Wingdings" panose="05000000000000000000" pitchFamily="2" charset="2"/>
              <a:buChar char="§"/>
            </a:pPr>
            <a:r>
              <a:rPr lang="nl-NL" dirty="0"/>
              <a:t>Delirium</a:t>
            </a:r>
          </a:p>
          <a:p>
            <a:endParaRPr lang="nl-NL" dirty="0"/>
          </a:p>
        </p:txBody>
      </p:sp>
    </p:spTree>
    <p:extLst>
      <p:ext uri="{BB962C8B-B14F-4D97-AF65-F5344CB8AC3E}">
        <p14:creationId xmlns:p14="http://schemas.microsoft.com/office/powerpoint/2010/main" val="16288164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5714E9F-B594-4158-B6B2-8A48DD2CAC12}"/>
              </a:ext>
            </a:extLst>
          </p:cNvPr>
          <p:cNvSpPr>
            <a:spLocks noGrp="1"/>
          </p:cNvSpPr>
          <p:nvPr>
            <p:ph type="title"/>
          </p:nvPr>
        </p:nvSpPr>
        <p:spPr>
          <a:xfrm>
            <a:off x="829781" y="2708804"/>
            <a:ext cx="3698803" cy="1440394"/>
          </a:xfrm>
          <a:noFill/>
          <a:ln>
            <a:solidFill>
              <a:schemeClr val="tx1"/>
            </a:solidFill>
          </a:ln>
        </p:spPr>
        <p:txBody>
          <a:bodyPr>
            <a:normAutofit/>
          </a:bodyPr>
          <a:lstStyle/>
          <a:p>
            <a:r>
              <a:rPr lang="nl-NL" sz="2400" b="1">
                <a:solidFill>
                  <a:schemeClr val="tx1"/>
                </a:solidFill>
              </a:rPr>
              <a:t>Belangrijk bij thema 2 </a:t>
            </a:r>
          </a:p>
        </p:txBody>
      </p:sp>
      <p:sp>
        <p:nvSpPr>
          <p:cNvPr id="8" name="Rectangle 7">
            <a:extLst>
              <a:ext uri="{FF2B5EF4-FFF2-40B4-BE49-F238E27FC236}">
                <a16:creationId xmlns:a16="http://schemas.microsoft.com/office/drawing/2014/main" id="{FB403EBD-907E-4D59-98D4-A72CD1063C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15061" y="-2"/>
            <a:ext cx="6876939" cy="6858002"/>
          </a:xfrm>
          <a:prstGeom prst="rect">
            <a:avLst/>
          </a:prstGeom>
          <a:solidFill>
            <a:schemeClr val="tx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jdelijke aanduiding voor inhoud 2">
            <a:extLst>
              <a:ext uri="{FF2B5EF4-FFF2-40B4-BE49-F238E27FC236}">
                <a16:creationId xmlns:a16="http://schemas.microsoft.com/office/drawing/2014/main" id="{82EEFB38-3F87-4782-BA8A-C35B0A413190}"/>
              </a:ext>
            </a:extLst>
          </p:cNvPr>
          <p:cNvSpPr>
            <a:spLocks noGrp="1"/>
          </p:cNvSpPr>
          <p:nvPr>
            <p:ph idx="1"/>
          </p:nvPr>
        </p:nvSpPr>
        <p:spPr>
          <a:xfrm>
            <a:off x="6049182" y="802638"/>
            <a:ext cx="5408696" cy="5252722"/>
          </a:xfrm>
        </p:spPr>
        <p:txBody>
          <a:bodyPr anchor="ctr">
            <a:normAutofit/>
          </a:bodyPr>
          <a:lstStyle/>
          <a:p>
            <a:endParaRPr lang="nl-NL">
              <a:solidFill>
                <a:schemeClr val="bg1"/>
              </a:solidFill>
            </a:endParaRPr>
          </a:p>
          <a:p>
            <a:r>
              <a:rPr lang="nl-NL">
                <a:solidFill>
                  <a:schemeClr val="bg1"/>
                </a:solidFill>
              </a:rPr>
              <a:t>Wat zijn cognitieve stoornissen en waar komen deze bij voor? </a:t>
            </a:r>
          </a:p>
          <a:p>
            <a:r>
              <a:rPr lang="nl-NL">
                <a:solidFill>
                  <a:schemeClr val="bg1"/>
                </a:solidFill>
              </a:rPr>
              <a:t>Wat merkt een client bij cognitieve stoornissen? Wat vindt de client moeilijk dan?</a:t>
            </a:r>
          </a:p>
          <a:p>
            <a:r>
              <a:rPr lang="nl-NL">
                <a:solidFill>
                  <a:schemeClr val="bg1"/>
                </a:solidFill>
              </a:rPr>
              <a:t>Ken de belangrijkste cognitieve stoornissen bij ouderen en weet hoe deze zich uiten</a:t>
            </a:r>
          </a:p>
          <a:p>
            <a:endParaRPr lang="nl-NL">
              <a:solidFill>
                <a:schemeClr val="bg1"/>
              </a:solidFill>
            </a:endParaRPr>
          </a:p>
        </p:txBody>
      </p:sp>
    </p:spTree>
    <p:extLst>
      <p:ext uri="{BB962C8B-B14F-4D97-AF65-F5344CB8AC3E}">
        <p14:creationId xmlns:p14="http://schemas.microsoft.com/office/powerpoint/2010/main" val="1838565075"/>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Pakket">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otalTime>6</TotalTime>
  <Words>1640</Words>
  <Application>Microsoft Office PowerPoint</Application>
  <PresentationFormat>Breedbeeld</PresentationFormat>
  <Paragraphs>215</Paragraphs>
  <Slides>28</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28</vt:i4>
      </vt:variant>
    </vt:vector>
  </HeadingPairs>
  <TitlesOfParts>
    <vt:vector size="32" baseType="lpstr">
      <vt:lpstr>Arial</vt:lpstr>
      <vt:lpstr>Gill Sans MT</vt:lpstr>
      <vt:lpstr>Wingdings</vt:lpstr>
      <vt:lpstr>Pakket</vt:lpstr>
      <vt:lpstr>Beperkingen en stoornissen </vt:lpstr>
      <vt:lpstr>Terugblik</vt:lpstr>
      <vt:lpstr>vandaag</vt:lpstr>
      <vt:lpstr>Samenvatting hoofdstuk1 </vt:lpstr>
      <vt:lpstr>Thema 1 stoornissen bij kinderen </vt:lpstr>
      <vt:lpstr>Belangrijk thema 1 </vt:lpstr>
      <vt:lpstr>Thema 2 stoornissen bij ouderen </vt:lpstr>
      <vt:lpstr>Cognitieve problemen bij ouderen</vt:lpstr>
      <vt:lpstr>Belangrijk bij thema 2 </vt:lpstr>
      <vt:lpstr>Hoofdstuk 3 verslaving</vt:lpstr>
      <vt:lpstr>Hoofdstuk 3 verslaving</vt:lpstr>
      <vt:lpstr>Hoofdstuk 3 verslaving</vt:lpstr>
      <vt:lpstr>Belangrijk hoofdstuk 3</vt:lpstr>
      <vt:lpstr>Hoofdstuk 4 stoornissen bij volwassenen</vt:lpstr>
      <vt:lpstr>Belangrijk hoofdstuk 4</vt:lpstr>
      <vt:lpstr>Hoofdstuk 5 sociale problematiek</vt:lpstr>
      <vt:lpstr>Hoofdstuk 5 sociale problematiek </vt:lpstr>
      <vt:lpstr>Belangrijk hoofdstuk 5</vt:lpstr>
      <vt:lpstr>Hoofdstuk 11 medicatie</vt:lpstr>
      <vt:lpstr>Hoofdstuk 11 medicatie</vt:lpstr>
      <vt:lpstr>Belangrijk hoofdstuk 11 </vt:lpstr>
      <vt:lpstr>Proeftoets</vt:lpstr>
      <vt:lpstr>proeftoets</vt:lpstr>
      <vt:lpstr>PROEFTOETS</vt:lpstr>
      <vt:lpstr>Antwoord vraag 3</vt:lpstr>
      <vt:lpstr>Proeftoets</vt:lpstr>
      <vt:lpstr>proeftoets</vt:lpstr>
      <vt:lpstr>Zijn er nog vragen n.a.v. deze les?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Beperkingen en stoornissen </dc:title>
  <dc:creator>Dana Wolters</dc:creator>
  <cp:lastModifiedBy>Dana Wolters</cp:lastModifiedBy>
  <cp:revision>2</cp:revision>
  <dcterms:created xsi:type="dcterms:W3CDTF">2020-01-19T13:23:34Z</dcterms:created>
  <dcterms:modified xsi:type="dcterms:W3CDTF">2020-01-19T13:30:10Z</dcterms:modified>
</cp:coreProperties>
</file>